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60" r:id="rId3"/>
    <p:sldId id="261" r:id="rId4"/>
    <p:sldId id="258" r:id="rId5"/>
    <p:sldId id="364" r:id="rId6"/>
    <p:sldId id="274" r:id="rId7"/>
    <p:sldId id="363" r:id="rId8"/>
    <p:sldId id="275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864" userDrawn="1">
          <p15:clr>
            <a:srgbClr val="A4A3A4"/>
          </p15:clr>
        </p15:guide>
        <p15:guide id="4" orient="horz" pos="2616" userDrawn="1">
          <p15:clr>
            <a:srgbClr val="A4A3A4"/>
          </p15:clr>
        </p15:guide>
        <p15:guide id="5" orient="horz" pos="3456" userDrawn="1">
          <p15:clr>
            <a:srgbClr val="A4A3A4"/>
          </p15:clr>
        </p15:guide>
        <p15:guide id="6" pos="528" userDrawn="1">
          <p15:clr>
            <a:srgbClr val="A4A3A4"/>
          </p15:clr>
        </p15:guide>
        <p15:guide id="7" pos="7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D7DDDD"/>
    <a:srgbClr val="D7D3D3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0" autoAdjust="0"/>
    <p:restoredTop sz="94434" autoAdjust="0"/>
  </p:normalViewPr>
  <p:slideViewPr>
    <p:cSldViewPr snapToGrid="0">
      <p:cViewPr>
        <p:scale>
          <a:sx n="73" d="100"/>
          <a:sy n="73" d="100"/>
        </p:scale>
        <p:origin x="1688" y="1088"/>
      </p:cViewPr>
      <p:guideLst>
        <p:guide orient="horz" pos="1728"/>
        <p:guide pos="3840"/>
        <p:guide orient="horz" pos="864"/>
        <p:guide orient="horz" pos="2616"/>
        <p:guide orient="horz" pos="3456"/>
        <p:guide pos="528"/>
        <p:guide pos="71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162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4D076-05C0-4F10-BAEB-F2DA581BE89B}" type="datetimeFigureOut">
              <a:rPr lang="en-US" smtClean="0"/>
              <a:t>5/31/18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7B7F8-81FA-46DC-8926-8D6B124E5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5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5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4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9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0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0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7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52714" y="499295"/>
            <a:ext cx="10573563" cy="595222"/>
          </a:xfrm>
        </p:spPr>
        <p:txBody>
          <a:bodyPr>
            <a:noAutofit/>
          </a:bodyPr>
          <a:lstStyle>
            <a:lvl1pPr>
              <a:defRPr sz="4000" u="none">
                <a:solidFill>
                  <a:schemeClr val="bg1">
                    <a:lumMod val="95000"/>
                    <a:alpha val="50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en-US"/>
              <a:t>Business Model Sample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520424"/>
            <a:ext cx="851051" cy="490219"/>
            <a:chOff x="-6153" y="496978"/>
            <a:chExt cx="851051" cy="490219"/>
          </a:xfrm>
          <a:solidFill>
            <a:schemeClr val="bg1"/>
          </a:solidFill>
        </p:grpSpPr>
        <p:sp>
          <p:nvSpPr>
            <p:cNvPr id="8" name="Rectangle 7"/>
            <p:cNvSpPr/>
            <p:nvPr userDrawn="1"/>
          </p:nvSpPr>
          <p:spPr>
            <a:xfrm rot="10800000">
              <a:off x="-6153" y="496978"/>
              <a:ext cx="558800" cy="4445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 rot="10800000">
              <a:off x="654398" y="496978"/>
              <a:ext cx="190500" cy="44450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6152" y="941478"/>
              <a:ext cx="558800" cy="45719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54397" y="941477"/>
              <a:ext cx="190501" cy="45719"/>
            </a:xfrm>
            <a:prstGeom prst="rect">
              <a:avLst/>
            </a:prstGeom>
            <a:solidFill>
              <a:schemeClr val="l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1341428" y="6210300"/>
            <a:ext cx="850535" cy="490219"/>
            <a:chOff x="11341465" y="6210300"/>
            <a:chExt cx="850535" cy="490219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11633200" y="6210300"/>
              <a:ext cx="558800" cy="490219"/>
              <a:chOff x="11633200" y="6210300"/>
              <a:chExt cx="558800" cy="490219"/>
            </a:xfrm>
          </p:grpSpPr>
          <p:sp>
            <p:nvSpPr>
              <p:cNvPr id="17" name="Rectangle 16"/>
              <p:cNvSpPr/>
              <p:nvPr userDrawn="1"/>
            </p:nvSpPr>
            <p:spPr>
              <a:xfrm>
                <a:off x="11633200" y="6210300"/>
                <a:ext cx="558800" cy="44450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11633200" y="6654800"/>
                <a:ext cx="558800" cy="45719"/>
              </a:xfrm>
              <a:prstGeom prst="rect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 userDrawn="1"/>
          </p:nvGrpSpPr>
          <p:grpSpPr>
            <a:xfrm>
              <a:off x="11341465" y="6210300"/>
              <a:ext cx="190500" cy="490219"/>
              <a:chOff x="11345224" y="6210300"/>
              <a:chExt cx="190500" cy="490219"/>
            </a:xfrm>
          </p:grpSpPr>
          <p:sp>
            <p:nvSpPr>
              <p:cNvPr id="15" name="Rectangle 14"/>
              <p:cNvSpPr/>
              <p:nvPr userDrawn="1"/>
            </p:nvSpPr>
            <p:spPr>
              <a:xfrm>
                <a:off x="11345224" y="6210300"/>
                <a:ext cx="190500" cy="44450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 userDrawn="1"/>
            </p:nvSpPr>
            <p:spPr>
              <a:xfrm>
                <a:off x="11345224" y="6654800"/>
                <a:ext cx="190500" cy="45719"/>
              </a:xfrm>
              <a:prstGeom prst="rect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TextBox 18"/>
          <p:cNvSpPr txBox="1"/>
          <p:nvPr userDrawn="1"/>
        </p:nvSpPr>
        <p:spPr>
          <a:xfrm>
            <a:off x="11681016" y="6249427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5F26644-B42C-413C-A64C-A3CC976EE24C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75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4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4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4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51B78-826D-4FE9-99FE-428C8E62A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>
            <a:off x="3818964" y="2743200"/>
            <a:ext cx="1882589" cy="0"/>
          </a:xfrm>
          <a:prstGeom prst="line">
            <a:avLst/>
          </a:prstGeom>
          <a:ln w="38100">
            <a:solidFill>
              <a:schemeClr val="bg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513478" y="4114800"/>
            <a:ext cx="1882589" cy="0"/>
          </a:xfrm>
          <a:prstGeom prst="line">
            <a:avLst/>
          </a:prstGeom>
          <a:ln w="38100">
            <a:solidFill>
              <a:schemeClr val="bg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10820400" y="2407459"/>
            <a:ext cx="1371600" cy="2043082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-2242" y="2407459"/>
            <a:ext cx="1371600" cy="2043082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Subtitle 4"/>
          <p:cNvSpPr txBox="1">
            <a:spLocks/>
          </p:cNvSpPr>
          <p:nvPr/>
        </p:nvSpPr>
        <p:spPr>
          <a:xfrm>
            <a:off x="5314448" y="3661323"/>
            <a:ext cx="4280647" cy="3024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1400" b="1" i="1" noProof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Presented by </a:t>
            </a:r>
            <a:r>
              <a:rPr lang="zh-CN" altLang="en-US" sz="1400" b="1" i="1" noProof="0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张薇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636989" y="2940861"/>
            <a:ext cx="8488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Nathaniel Hawthorne and his works</a:t>
            </a:r>
            <a:endParaRPr lang="en-US" sz="4400" dirty="0">
              <a:solidFill>
                <a:schemeClr val="bg1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1369358" y="2407459"/>
            <a:ext cx="4726641" cy="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6096000" y="2407459"/>
            <a:ext cx="0" cy="335741"/>
          </a:xfrm>
          <a:prstGeom prst="straightConnector1">
            <a:avLst/>
          </a:prstGeom>
          <a:ln w="19050">
            <a:solidFill>
              <a:schemeClr val="bg1"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096000" y="4450541"/>
            <a:ext cx="4724400" cy="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6096000" y="4114801"/>
            <a:ext cx="0" cy="335740"/>
          </a:xfrm>
          <a:prstGeom prst="straightConnector1">
            <a:avLst/>
          </a:prstGeom>
          <a:ln w="19050">
            <a:solidFill>
              <a:schemeClr val="bg1"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62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71" grpId="0" animBg="1"/>
      <p:bldP spid="60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9827" y="5333675"/>
            <a:ext cx="12211826" cy="695461"/>
          </a:xfrm>
          <a:prstGeom prst="rect">
            <a:avLst/>
          </a:prstGeom>
          <a:solidFill>
            <a:schemeClr val="bg1">
              <a:lumMod val="9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206" y="1968412"/>
            <a:ext cx="5757092" cy="3139321"/>
          </a:xfrm>
          <a:prstGeom prst="rect">
            <a:avLst/>
          </a:prstGeom>
        </p:spPr>
        <p:txBody>
          <a:bodyPr wrap="square" numCol="1" spcCol="27432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ms-MY" sz="2800" dirty="0" err="1" smtClean="0">
                <a:solidFill>
                  <a:schemeClr val="accent6"/>
                </a:solidFill>
              </a:rPr>
              <a:t>Birth</a:t>
            </a:r>
            <a:r>
              <a:rPr lang="ms-MY" sz="2800" dirty="0" smtClean="0">
                <a:solidFill>
                  <a:schemeClr val="accent6"/>
                </a:solidFill>
              </a:rPr>
              <a:t> </a:t>
            </a:r>
            <a:r>
              <a:rPr lang="ms-MY" sz="2800" dirty="0" err="1" smtClean="0">
                <a:solidFill>
                  <a:schemeClr val="accent6"/>
                </a:solidFill>
              </a:rPr>
              <a:t>place</a:t>
            </a:r>
            <a:r>
              <a:rPr lang="ms-MY" sz="2800" dirty="0" smtClean="0">
                <a:solidFill>
                  <a:schemeClr val="accent6"/>
                </a:solidFill>
              </a:rPr>
              <a:t>: </a:t>
            </a:r>
            <a:r>
              <a:rPr lang="en-US" sz="2800" dirty="0">
                <a:solidFill>
                  <a:schemeClr val="bg1"/>
                </a:solidFill>
              </a:rPr>
              <a:t>Salem, Massachusetts</a:t>
            </a:r>
            <a:endParaRPr lang="ms-MY" sz="2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ms-MY" sz="2800" dirty="0" err="1" smtClean="0">
                <a:solidFill>
                  <a:schemeClr val="accent6"/>
                </a:solidFill>
              </a:rPr>
              <a:t>Education</a:t>
            </a:r>
            <a:r>
              <a:rPr lang="ms-MY" sz="2800" dirty="0" smtClean="0">
                <a:solidFill>
                  <a:schemeClr val="accent6"/>
                </a:solidFill>
              </a:rPr>
              <a:t>: </a:t>
            </a:r>
            <a:r>
              <a:rPr lang="en-US" sz="2800" dirty="0">
                <a:solidFill>
                  <a:schemeClr val="bg1"/>
                </a:solidFill>
              </a:rPr>
              <a:t>Bowdoin College</a:t>
            </a:r>
            <a:endParaRPr lang="ms-MY" sz="2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ms-MY" sz="2800" dirty="0" err="1" smtClean="0">
                <a:solidFill>
                  <a:schemeClr val="accent6"/>
                </a:solidFill>
              </a:rPr>
              <a:t>Spouse</a:t>
            </a:r>
            <a:r>
              <a:rPr lang="ms-MY" sz="2800" dirty="0" smtClean="0">
                <a:solidFill>
                  <a:schemeClr val="accent6"/>
                </a:solidFill>
              </a:rPr>
              <a:t>: </a:t>
            </a:r>
            <a:r>
              <a:rPr lang="en-US" sz="2800" dirty="0">
                <a:solidFill>
                  <a:schemeClr val="bg1"/>
                </a:solidFill>
              </a:rPr>
              <a:t>Sophia Peabody</a:t>
            </a:r>
            <a:endParaRPr lang="ms-MY" sz="2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ms-MY" sz="2800" dirty="0" err="1" smtClean="0">
                <a:solidFill>
                  <a:schemeClr val="accent6"/>
                </a:solidFill>
              </a:rPr>
              <a:t>Notable</a:t>
            </a:r>
            <a:r>
              <a:rPr lang="ms-MY" sz="2800" dirty="0" smtClean="0">
                <a:solidFill>
                  <a:schemeClr val="accent6"/>
                </a:solidFill>
              </a:rPr>
              <a:t> Works: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Scarlet Letter (1850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Twice-Told Tales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House of Seven Gables (1851)</a:t>
            </a:r>
            <a:endParaRPr lang="ms-MY" sz="2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ms-MY" sz="1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206" y="655505"/>
            <a:ext cx="5084448" cy="470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dirty="0"/>
              <a:t>Nathaniel </a:t>
            </a:r>
            <a:r>
              <a:rPr lang="en-US" altLang="zh-CN" sz="3600" dirty="0" smtClean="0"/>
              <a:t>Hawthorne</a:t>
            </a:r>
          </a:p>
          <a:p>
            <a:r>
              <a:rPr lang="en-US" altLang="zh-CN" sz="2400" dirty="0"/>
              <a:t>Author (1804–1864)</a:t>
            </a:r>
          </a:p>
        </p:txBody>
      </p:sp>
      <p:sp>
        <p:nvSpPr>
          <p:cNvPr id="6" name="Rectangle 5"/>
          <p:cNvSpPr/>
          <p:nvPr/>
        </p:nvSpPr>
        <p:spPr>
          <a:xfrm>
            <a:off x="2527664" y="5481350"/>
            <a:ext cx="777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“Time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flies over us, but leaves its shadow behind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.”</a:t>
            </a:r>
            <a:endParaRPr lang="ms-MY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4" r="7210"/>
          <a:stretch/>
        </p:blipFill>
        <p:spPr>
          <a:xfrm>
            <a:off x="6086086" y="476339"/>
            <a:ext cx="5914760" cy="446378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46" y="82787"/>
            <a:ext cx="3760652" cy="525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3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6133656" y="4690262"/>
            <a:ext cx="0" cy="2167738"/>
          </a:xfrm>
          <a:prstGeom prst="line">
            <a:avLst/>
          </a:prstGeom>
          <a:ln w="57150">
            <a:solidFill>
              <a:schemeClr val="bg1">
                <a:alpha val="3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5981381" y="2069454"/>
            <a:ext cx="304550" cy="1063927"/>
            <a:chOff x="5981381" y="2069454"/>
            <a:chExt cx="304550" cy="1063927"/>
          </a:xfrm>
          <a:solidFill>
            <a:schemeClr val="bg1"/>
          </a:solidFill>
        </p:grpSpPr>
        <p:cxnSp>
          <p:nvCxnSpPr>
            <p:cNvPr id="3" name="Straight Connector 2"/>
            <p:cNvCxnSpPr/>
            <p:nvPr/>
          </p:nvCxnSpPr>
          <p:spPr>
            <a:xfrm>
              <a:off x="6133656" y="2196500"/>
              <a:ext cx="0" cy="936881"/>
            </a:xfrm>
            <a:prstGeom prst="line">
              <a:avLst/>
            </a:prstGeom>
            <a:grpFill/>
            <a:ln w="57150">
              <a:solidFill>
                <a:schemeClr val="bg1">
                  <a:alpha val="50000"/>
                </a:schemeClr>
              </a:solidFill>
              <a:prstDash val="solid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Isosceles Triangle 3"/>
            <p:cNvSpPr/>
            <p:nvPr/>
          </p:nvSpPr>
          <p:spPr>
            <a:xfrm rot="10800000">
              <a:off x="5981381" y="2069454"/>
              <a:ext cx="304550" cy="179775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350"/>
            </a:p>
          </p:txBody>
        </p:sp>
      </p:grpSp>
      <p:sp>
        <p:nvSpPr>
          <p:cNvPr id="5" name="Oval 4"/>
          <p:cNvSpPr/>
          <p:nvPr/>
        </p:nvSpPr>
        <p:spPr>
          <a:xfrm>
            <a:off x="6045765" y="3149330"/>
            <a:ext cx="175782" cy="175782"/>
          </a:xfrm>
          <a:prstGeom prst="ellipse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Extract 6"/>
          <p:cNvSpPr/>
          <p:nvPr/>
        </p:nvSpPr>
        <p:spPr>
          <a:xfrm rot="16200000">
            <a:off x="6642046" y="3109314"/>
            <a:ext cx="255814" cy="255814"/>
          </a:xfrm>
          <a:prstGeom prst="flowChartExtract">
            <a:avLst/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33656" y="3340744"/>
            <a:ext cx="0" cy="1158104"/>
          </a:xfrm>
          <a:prstGeom prst="line">
            <a:avLst/>
          </a:prstGeom>
          <a:ln w="57150">
            <a:solidFill>
              <a:schemeClr val="bg1">
                <a:alpha val="4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045765" y="4501780"/>
            <a:ext cx="175782" cy="175782"/>
          </a:xfrm>
          <a:prstGeom prst="ellipse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Extract 17"/>
          <p:cNvSpPr/>
          <p:nvPr/>
        </p:nvSpPr>
        <p:spPr>
          <a:xfrm rot="5400000">
            <a:off x="5369453" y="4474464"/>
            <a:ext cx="255814" cy="255814"/>
          </a:xfrm>
          <a:prstGeom prst="flowChartExtract">
            <a:avLst/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181707" y="2341774"/>
            <a:ext cx="34402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3600" dirty="0" err="1" smtClean="0">
                <a:solidFill>
                  <a:schemeClr val="bg1">
                    <a:lumMod val="95000"/>
                  </a:schemeClr>
                </a:solidFill>
              </a:rPr>
              <a:t>Family</a:t>
            </a:r>
            <a:r>
              <a:rPr lang="ms-MY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ms-MY" sz="3600" dirty="0" err="1" smtClean="0">
                <a:solidFill>
                  <a:schemeClr val="bg1">
                    <a:lumMod val="95000"/>
                  </a:schemeClr>
                </a:solidFill>
              </a:rPr>
              <a:t>Backgroud</a:t>
            </a:r>
            <a:endParaRPr lang="ms-MY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77374" y="3069672"/>
            <a:ext cx="38146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altLang="zh-CN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 </a:t>
            </a:r>
            <a:r>
              <a:rPr lang="ms-MY" altLang="zh-CN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   </a:t>
            </a:r>
            <a:r>
              <a:rPr lang="ms-MY" altLang="zh-CN" sz="2400" dirty="0" err="1" smtClean="0">
                <a:solidFill>
                  <a:schemeClr val="accent4"/>
                </a:solidFill>
                <a:latin typeface="Source Sans Pro Light" pitchFamily="34" charset="0"/>
              </a:rPr>
              <a:t>Puritan</a:t>
            </a:r>
            <a:r>
              <a:rPr lang="ms-MY" altLang="zh-CN" sz="2400" dirty="0" smtClean="0">
                <a:solidFill>
                  <a:schemeClr val="accent4"/>
                </a:solidFill>
                <a:latin typeface="Source Sans Pro Light" pitchFamily="34" charset="0"/>
              </a:rPr>
              <a:t> </a:t>
            </a:r>
            <a:r>
              <a:rPr lang="ms-MY" altLang="zh-CN" sz="2400" dirty="0" err="1" smtClean="0">
                <a:solidFill>
                  <a:schemeClr val="accent4"/>
                </a:solidFill>
                <a:latin typeface="Source Sans Pro Light" pitchFamily="34" charset="0"/>
              </a:rPr>
              <a:t>legacy</a:t>
            </a:r>
            <a:endParaRPr lang="ms-MY" sz="2400" dirty="0" smtClean="0">
              <a:solidFill>
                <a:schemeClr val="accent4"/>
              </a:solidFill>
              <a:latin typeface="Source Sans Pro Light" pitchFamily="34" charset="0"/>
            </a:endParaRPr>
          </a:p>
          <a:p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Ancesters</a:t>
            </a:r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: </a:t>
            </a:r>
            <a:endParaRPr lang="ms-MY" sz="2400" dirty="0" smtClean="0">
              <a:solidFill>
                <a:schemeClr val="bg1"/>
              </a:solidFill>
              <a:latin typeface="Source Sans Pro Light" pitchFamily="34" charset="0"/>
            </a:endParaRPr>
          </a:p>
          <a:p>
            <a:pPr lvl="1"/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William </a:t>
            </a:r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H</a:t>
            </a:r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athorne</a:t>
            </a:r>
            <a:r>
              <a:rPr lang="ms-MY" altLang="zh-CN" sz="2400" dirty="0" smtClean="0">
                <a:solidFill>
                  <a:schemeClr val="bg1"/>
                </a:solidFill>
                <a:latin typeface="Source Sans Pro Light" pitchFamily="34" charset="0"/>
              </a:rPr>
              <a:t> </a:t>
            </a:r>
            <a:r>
              <a:rPr lang="ms-MY" altLang="zh-CN" sz="2400" dirty="0">
                <a:solidFill>
                  <a:schemeClr val="bg1"/>
                </a:solidFill>
                <a:latin typeface="Source Sans Pro Light" pitchFamily="34" charset="0"/>
              </a:rPr>
              <a:t>(1630) </a:t>
            </a:r>
            <a:endParaRPr lang="ms-MY" sz="2400" dirty="0" smtClean="0">
              <a:solidFill>
                <a:schemeClr val="bg1"/>
              </a:solidFill>
              <a:latin typeface="Source Sans Pro Light" pitchFamily="34" charset="0"/>
            </a:endParaRPr>
          </a:p>
          <a:p>
            <a:pPr lvl="1"/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John </a:t>
            </a:r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H</a:t>
            </a:r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wthorne</a:t>
            </a:r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(1690s)</a:t>
            </a:r>
            <a:endParaRPr lang="ms-MY" sz="2400" dirty="0" smtClean="0">
              <a:solidFill>
                <a:schemeClr val="bg1"/>
              </a:solidFill>
              <a:latin typeface="Source Sans Pro Light" pitchFamily="34" charset="0"/>
            </a:endParaRPr>
          </a:p>
          <a:p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Father</a:t>
            </a:r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: </a:t>
            </a:r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Nathaniel</a:t>
            </a:r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 </a:t>
            </a:r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H</a:t>
            </a:r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 (1808)</a:t>
            </a:r>
          </a:p>
          <a:p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Mother</a:t>
            </a:r>
            <a:r>
              <a:rPr lang="ms-MY" sz="2400" dirty="0" smtClean="0">
                <a:solidFill>
                  <a:schemeClr val="bg1"/>
                </a:solidFill>
                <a:latin typeface="Source Sans Pro Light" pitchFamily="34" charset="0"/>
              </a:rPr>
              <a:t>: Elizabeth </a:t>
            </a:r>
            <a:r>
              <a:rPr lang="ms-MY" sz="2400" dirty="0" err="1" smtClean="0">
                <a:solidFill>
                  <a:schemeClr val="bg1"/>
                </a:solidFill>
                <a:latin typeface="Source Sans Pro Light" pitchFamily="34" charset="0"/>
              </a:rPr>
              <a:t>H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9997" y="3674437"/>
            <a:ext cx="3007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ms-MY" sz="3600" dirty="0" err="1" smtClean="0">
                <a:solidFill>
                  <a:schemeClr val="bg1">
                    <a:lumMod val="95000"/>
                  </a:schemeClr>
                </a:solidFill>
              </a:rPr>
              <a:t>Education</a:t>
            </a:r>
            <a:endParaRPr lang="ms-MY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-117566" y="4417818"/>
            <a:ext cx="4046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Source Sans Pro Light" pitchFamily="34" charset="0"/>
              </a:rPr>
              <a:t>Bowdoin College(1821-1825)</a:t>
            </a:r>
          </a:p>
          <a:p>
            <a:pPr algn="r"/>
            <a:r>
              <a:rPr lang="en-US" sz="2400" dirty="0" smtClean="0">
                <a:solidFill>
                  <a:schemeClr val="accent4"/>
                </a:solidFill>
                <a:latin typeface="Source Sans Pro Light" pitchFamily="34" charset="0"/>
              </a:rPr>
              <a:t>Franklin Pierce</a:t>
            </a:r>
          </a:p>
          <a:p>
            <a:pPr algn="r"/>
            <a:r>
              <a:rPr lang="en-US" altLang="zh-CN" sz="2400" dirty="0" smtClean="0">
                <a:solidFill>
                  <a:schemeClr val="bg1"/>
                </a:solidFill>
                <a:latin typeface="Source Sans Pro Light" pitchFamily="34" charset="0"/>
              </a:rPr>
              <a:t>After graduation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94476" y="1313631"/>
            <a:ext cx="4078361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Born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on July 4, 1804 </a:t>
            </a:r>
          </a:p>
        </p:txBody>
      </p:sp>
      <p:sp>
        <p:nvSpPr>
          <p:cNvPr id="9" name="Oval 8"/>
          <p:cNvSpPr/>
          <p:nvPr/>
        </p:nvSpPr>
        <p:spPr>
          <a:xfrm>
            <a:off x="7162129" y="2773001"/>
            <a:ext cx="950976" cy="95097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1"/>
          <p:cNvSpPr/>
          <p:nvPr/>
        </p:nvSpPr>
        <p:spPr>
          <a:xfrm>
            <a:off x="4104766" y="4114183"/>
            <a:ext cx="950976" cy="95097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1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  <p:bldP spid="18" grpId="0" animBg="1"/>
      <p:bldP spid="30" grpId="0"/>
      <p:bldP spid="31" grpId="0"/>
      <p:bldP spid="32" grpId="0"/>
      <p:bldP spid="33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134217" y="2190439"/>
            <a:ext cx="0" cy="1158104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6120362" y="0"/>
            <a:ext cx="13855" cy="2033859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34217" y="3524325"/>
            <a:ext cx="0" cy="1158104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141526" y="5738202"/>
            <a:ext cx="944" cy="1133866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34217" y="4858211"/>
            <a:ext cx="0" cy="879991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032471" y="2014657"/>
            <a:ext cx="175782" cy="175782"/>
          </a:xfrm>
          <a:prstGeom prst="ellipse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32471" y="3348543"/>
            <a:ext cx="175782" cy="175782"/>
          </a:xfrm>
          <a:prstGeom prst="ellipse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32471" y="4682429"/>
            <a:ext cx="175782" cy="175782"/>
          </a:xfrm>
          <a:prstGeom prst="ellipse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Extract 29"/>
          <p:cNvSpPr/>
          <p:nvPr/>
        </p:nvSpPr>
        <p:spPr>
          <a:xfrm rot="16200000" flipH="1">
            <a:off x="6539862" y="1974641"/>
            <a:ext cx="255814" cy="255814"/>
          </a:xfrm>
          <a:prstGeom prst="flowChartExtra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flipH="1">
            <a:off x="8380065" y="961198"/>
            <a:ext cx="3007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Started writing</a:t>
            </a:r>
            <a:endParaRPr lang="ms-MY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 flipH="1">
            <a:off x="8380065" y="1652422"/>
            <a:ext cx="37020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During 12-year stay at home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400" dirty="0" err="1">
                <a:solidFill>
                  <a:schemeClr val="accent4"/>
                </a:solidFill>
              </a:rPr>
              <a:t>Fanshawe</a:t>
            </a:r>
            <a:endParaRPr lang="en-US" sz="2400" dirty="0">
              <a:solidFill>
                <a:schemeClr val="accent4"/>
              </a:solidFill>
            </a:endParaRPr>
          </a:p>
          <a:p>
            <a:r>
              <a:rPr lang="en-US" sz="2400" dirty="0" smtClean="0">
                <a:solidFill>
                  <a:schemeClr val="accent4"/>
                </a:solidFill>
              </a:rPr>
              <a:t>Twice-Told Tales</a:t>
            </a:r>
          </a:p>
          <a:p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Didn’t bring much success</a:t>
            </a:r>
          </a:p>
        </p:txBody>
      </p:sp>
      <p:sp>
        <p:nvSpPr>
          <p:cNvPr id="39" name="Flowchart: Extract 38"/>
          <p:cNvSpPr/>
          <p:nvPr/>
        </p:nvSpPr>
        <p:spPr>
          <a:xfrm rot="5400000">
            <a:off x="4643857" y="3206144"/>
            <a:ext cx="255814" cy="255814"/>
          </a:xfrm>
          <a:prstGeom prst="flowChartExtra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68484" y="1879809"/>
            <a:ext cx="3007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ms-MY" sz="3600" dirty="0" err="1" smtClean="0">
                <a:solidFill>
                  <a:schemeClr val="bg1">
                    <a:lumMod val="95000"/>
                  </a:schemeClr>
                </a:solidFill>
              </a:rPr>
              <a:t>Marriage</a:t>
            </a:r>
            <a:endParaRPr lang="ms-MY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-170686" y="2518942"/>
            <a:ext cx="36107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Got married 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in </a:t>
            </a:r>
            <a:r>
              <a:rPr lang="en-US" altLang="zh-CN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1842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  <a:latin typeface="Source Sans Pro Light" pitchFamily="34" charset="0"/>
            </a:endParaRPr>
          </a:p>
          <a:p>
            <a:pPr algn="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Wife: Sophia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Peabody </a:t>
            </a:r>
          </a:p>
          <a:p>
            <a:pPr algn="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a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painter,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transcendentalist.</a:t>
            </a:r>
          </a:p>
          <a:p>
            <a:pPr algn="r"/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ettled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in Concord, Massachusetts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  <a:latin typeface="Source Sans Pro Light" pitchFamily="34" charset="0"/>
            </a:endParaRPr>
          </a:p>
          <a:p>
            <a:pPr algn="r"/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T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hree children</a:t>
            </a:r>
          </a:p>
          <a:p>
            <a:pPr algn="r"/>
            <a:r>
              <a:rPr lang="en-US" sz="2400" dirty="0" smtClean="0">
                <a:solidFill>
                  <a:schemeClr val="accent4"/>
                </a:solidFill>
              </a:rPr>
              <a:t>The </a:t>
            </a:r>
            <a:r>
              <a:rPr lang="en-US" sz="2400" dirty="0">
                <a:solidFill>
                  <a:schemeClr val="accent4"/>
                </a:solidFill>
              </a:rPr>
              <a:t>Scarlet Letter</a:t>
            </a:r>
          </a:p>
        </p:txBody>
      </p:sp>
      <p:sp>
        <p:nvSpPr>
          <p:cNvPr id="48" name="Flowchart: Extract 47"/>
          <p:cNvSpPr/>
          <p:nvPr/>
        </p:nvSpPr>
        <p:spPr>
          <a:xfrm rot="16200000" flipH="1">
            <a:off x="6539298" y="4674663"/>
            <a:ext cx="255814" cy="255814"/>
          </a:xfrm>
          <a:prstGeom prst="flowChartExtra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124873" y="3466001"/>
            <a:ext cx="3749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P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roductive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period </a:t>
            </a:r>
            <a:endParaRPr lang="ms-MY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 flipH="1">
            <a:off x="8161601" y="4267884"/>
            <a:ext cx="43109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M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oved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to Red House in Lenox, Massachusetts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,</a:t>
            </a:r>
          </a:p>
          <a:p>
            <a:r>
              <a:rPr lang="en-US" sz="2400" dirty="0">
                <a:solidFill>
                  <a:schemeClr val="accent4"/>
                </a:solidFill>
                <a:latin typeface="Source Sans Pro Light" pitchFamily="34" charset="0"/>
              </a:rPr>
              <a:t>The House of the Seven Gables, </a:t>
            </a:r>
            <a:endParaRPr lang="en-US" sz="2400" dirty="0" smtClean="0">
              <a:solidFill>
                <a:schemeClr val="accent4"/>
              </a:solidFill>
              <a:latin typeface="Source Sans Pro Light" pitchFamily="34" charset="0"/>
            </a:endParaRPr>
          </a:p>
          <a:p>
            <a:r>
              <a:rPr lang="en-US" sz="2400" dirty="0" err="1" smtClean="0">
                <a:solidFill>
                  <a:schemeClr val="accent4"/>
                </a:solidFill>
                <a:latin typeface="Source Sans Pro Light" pitchFamily="34" charset="0"/>
              </a:rPr>
              <a:t>Blithedale</a:t>
            </a:r>
            <a:r>
              <a:rPr lang="en-US" sz="2400" dirty="0" smtClean="0">
                <a:solidFill>
                  <a:schemeClr val="accent4"/>
                </a:solidFill>
                <a:latin typeface="Source Sans Pro Light" pitchFamily="34" charset="0"/>
              </a:rPr>
              <a:t> Romance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153592" y="4294832"/>
            <a:ext cx="950976" cy="95097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flipH="1">
            <a:off x="3434450" y="2986470"/>
            <a:ext cx="950976" cy="95097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21"/>
          <p:cNvSpPr/>
          <p:nvPr/>
        </p:nvSpPr>
        <p:spPr>
          <a:xfrm flipH="1">
            <a:off x="7119149" y="1652422"/>
            <a:ext cx="950976" cy="95097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2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3" grpId="0" animBg="1"/>
      <p:bldP spid="30" grpId="0" animBg="1"/>
      <p:bldP spid="37" grpId="0"/>
      <p:bldP spid="38" grpId="0"/>
      <p:bldP spid="39" grpId="0" animBg="1"/>
      <p:bldP spid="46" grpId="0"/>
      <p:bldP spid="47" grpId="0"/>
      <p:bldP spid="48" grpId="0" animBg="1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6133656" y="2298462"/>
            <a:ext cx="0" cy="1158104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6133656" y="0"/>
            <a:ext cx="0" cy="2167738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33656" y="3637773"/>
            <a:ext cx="0" cy="936881"/>
          </a:xfrm>
          <a:prstGeom prst="line">
            <a:avLst/>
          </a:prstGeom>
          <a:ln w="57150">
            <a:solidFill>
              <a:schemeClr val="bg1">
                <a:alpha val="50000"/>
              </a:schemeClr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045765" y="2121824"/>
            <a:ext cx="175782" cy="175782"/>
          </a:xfrm>
          <a:prstGeom prst="ellipse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45765" y="3457208"/>
            <a:ext cx="175782" cy="175782"/>
          </a:xfrm>
          <a:prstGeom prst="ellipse">
            <a:avLst/>
          </a:prstGeom>
          <a:solidFill>
            <a:schemeClr val="bg1">
              <a:alpha val="20000"/>
            </a:schemeClr>
          </a:solidFill>
          <a:ln w="381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Extract 9"/>
          <p:cNvSpPr/>
          <p:nvPr/>
        </p:nvSpPr>
        <p:spPr>
          <a:xfrm rot="16200000">
            <a:off x="6642046" y="2082027"/>
            <a:ext cx="255814" cy="255814"/>
          </a:xfrm>
          <a:prstGeom prst="flowChartExtra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47554" y="1088114"/>
            <a:ext cx="1554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3600" dirty="0" err="1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ms-MY" sz="3600" dirty="0" err="1" smtClean="0">
                <a:solidFill>
                  <a:schemeClr val="bg1">
                    <a:lumMod val="95000"/>
                  </a:schemeClr>
                </a:solidFill>
              </a:rPr>
              <a:t>broad</a:t>
            </a:r>
            <a:endParaRPr lang="ms-MY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193077" y="1920357"/>
            <a:ext cx="39445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an American Consul to </a:t>
            </a:r>
            <a:r>
              <a:rPr lang="en-US" altLang="zh-CN" sz="2400" u="sng" dirty="0">
                <a:solidFill>
                  <a:schemeClr val="bg1">
                    <a:lumMod val="95000"/>
                  </a:schemeClr>
                </a:solidFill>
              </a:rPr>
              <a:t>Britain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en-US" altLang="zh-CN" sz="2400" dirty="0" smtClean="0">
                <a:solidFill>
                  <a:schemeClr val="bg1">
                    <a:lumMod val="95000"/>
                  </a:schemeClr>
                </a:solidFill>
              </a:rPr>
              <a:t>The </a:t>
            </a:r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Hawthorne’s stayed in England from 1853-1857. </a:t>
            </a:r>
            <a:endParaRPr lang="en-US" altLang="zh-CN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400" dirty="0">
                <a:solidFill>
                  <a:schemeClr val="accent4"/>
                </a:solidFill>
              </a:rPr>
              <a:t>Our Old Home. </a:t>
            </a:r>
            <a:endParaRPr lang="en-US" sz="2400" dirty="0" smtClean="0">
              <a:solidFill>
                <a:schemeClr val="accent4"/>
              </a:solidFill>
            </a:endParaRPr>
          </a:p>
          <a:p>
            <a:r>
              <a:rPr lang="en-US" altLang="zh-CN" sz="2400" dirty="0">
                <a:solidFill>
                  <a:schemeClr val="bg1"/>
                </a:solidFill>
              </a:rPr>
              <a:t>V</a:t>
            </a:r>
            <a:r>
              <a:rPr lang="en-US" altLang="zh-CN" sz="2400" dirty="0" smtClean="0">
                <a:solidFill>
                  <a:schemeClr val="bg1"/>
                </a:solidFill>
              </a:rPr>
              <a:t>acation </a:t>
            </a:r>
            <a:r>
              <a:rPr lang="en-US" altLang="zh-CN" sz="2400" dirty="0">
                <a:solidFill>
                  <a:schemeClr val="bg1"/>
                </a:solidFill>
              </a:rPr>
              <a:t>to </a:t>
            </a:r>
            <a:r>
              <a:rPr lang="en-US" altLang="zh-CN" sz="2400" u="sng" dirty="0" smtClean="0">
                <a:solidFill>
                  <a:schemeClr val="bg1"/>
                </a:solidFill>
              </a:rPr>
              <a:t>France and Italy </a:t>
            </a:r>
            <a:endParaRPr lang="en-US" sz="2400" u="sng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accent4"/>
                </a:solidFill>
              </a:rPr>
              <a:t>The Marble Faun.  </a:t>
            </a:r>
          </a:p>
        </p:txBody>
      </p:sp>
      <p:sp>
        <p:nvSpPr>
          <p:cNvPr id="16" name="Flowchart: Extract 15"/>
          <p:cNvSpPr/>
          <p:nvPr/>
        </p:nvSpPr>
        <p:spPr>
          <a:xfrm rot="5400000">
            <a:off x="5369453" y="3458466"/>
            <a:ext cx="255814" cy="255814"/>
          </a:xfrm>
          <a:prstGeom prst="flowChartExtra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27825" y="2158513"/>
            <a:ext cx="3007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ms-MY" sz="3600" dirty="0" err="1" smtClean="0">
                <a:solidFill>
                  <a:schemeClr val="bg1">
                    <a:lumMod val="95000"/>
                  </a:schemeClr>
                </a:solidFill>
              </a:rPr>
              <a:t>Final</a:t>
            </a:r>
            <a:r>
              <a:rPr lang="ms-MY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ms-MY" sz="3600" dirty="0" err="1" smtClean="0">
                <a:solidFill>
                  <a:schemeClr val="bg1">
                    <a:lumMod val="95000"/>
                  </a:schemeClr>
                </a:solidFill>
              </a:rPr>
              <a:t>years</a:t>
            </a:r>
            <a:endParaRPr lang="ms-MY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9724" y="2929450"/>
            <a:ext cx="34809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Source Sans Pro Light" pitchFamily="34" charset="0"/>
              </a:rPr>
              <a:t>moving past his prime 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  <a:latin typeface="Source Sans Pro Light" pitchFamily="34" charset="0"/>
            </a:endParaRPr>
          </a:p>
          <a:p>
            <a:pPr algn="r"/>
            <a:r>
              <a:rPr lang="en-US" sz="2400" dirty="0" smtClean="0">
                <a:solidFill>
                  <a:schemeClr val="accent4"/>
                </a:solidFill>
              </a:rPr>
              <a:t>incoherent </a:t>
            </a:r>
            <a:r>
              <a:rPr lang="en-US" sz="2400" dirty="0">
                <a:solidFill>
                  <a:schemeClr val="accent4"/>
                </a:solidFill>
              </a:rPr>
              <a:t>and left </a:t>
            </a:r>
            <a:r>
              <a:rPr lang="en-US" sz="2400" dirty="0" smtClean="0">
                <a:solidFill>
                  <a:schemeClr val="accent4"/>
                </a:solidFill>
              </a:rPr>
              <a:t>unfinished Drafts</a:t>
            </a:r>
          </a:p>
          <a:p>
            <a:pPr algn="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illness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168896" y="1734445"/>
            <a:ext cx="950976" cy="95097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146130" y="3108338"/>
            <a:ext cx="950976" cy="95097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828865" y="4546625"/>
            <a:ext cx="581446" cy="581446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984694" y="4702710"/>
            <a:ext cx="269275" cy="269275"/>
          </a:xfrm>
          <a:prstGeom prst="ellipse">
            <a:avLst/>
          </a:prstGeom>
          <a:solidFill>
            <a:schemeClr val="bg1">
              <a:alpha val="20000"/>
            </a:schemeClr>
          </a:solidFill>
          <a:ln w="76200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146130" y="5364538"/>
            <a:ext cx="42832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chemeClr val="bg1">
                    <a:lumMod val="95000"/>
                  </a:schemeClr>
                </a:solidFill>
              </a:rPr>
              <a:t>Died on May 19, </a:t>
            </a:r>
            <a:r>
              <a:rPr lang="en-US" altLang="zh-CN" sz="3600" smtClean="0">
                <a:solidFill>
                  <a:schemeClr val="bg1">
                    <a:lumMod val="95000"/>
                  </a:schemeClr>
                </a:solidFill>
              </a:rPr>
              <a:t>1864</a:t>
            </a:r>
            <a:endParaRPr lang="en-US" altLang="zh-CN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47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4" grpId="0"/>
      <p:bldP spid="15" grpId="0"/>
      <p:bldP spid="16" grpId="0" animBg="1"/>
      <p:bldP spid="23" grpId="0"/>
      <p:bldP spid="24" grpId="0"/>
      <p:bldP spid="40" grpId="0" animBg="1"/>
      <p:bldP spid="42" grpId="0" animBg="1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61244"/>
            <a:ext cx="12191998" cy="3065341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1" y="4931765"/>
            <a:ext cx="12191999" cy="1097372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5535" y="5064952"/>
            <a:ext cx="90879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Hawthorne’s high rank among American fiction writers is </a:t>
            </a:r>
            <a:r>
              <a:rPr lang="en-US" sz="2400" b="1" dirty="0">
                <a:solidFill>
                  <a:schemeClr val="accent4"/>
                </a:solidFill>
              </a:rPr>
              <a:t>the result of 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at least </a:t>
            </a:r>
            <a:r>
              <a:rPr lang="en-US" sz="2400" b="1" dirty="0">
                <a:solidFill>
                  <a:schemeClr val="accent4"/>
                </a:solidFill>
              </a:rPr>
              <a:t>three considerations. </a:t>
            </a:r>
            <a:endParaRPr lang="ms-MY" sz="2400" b="1" dirty="0">
              <a:solidFill>
                <a:schemeClr val="accent4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55769" y="1362154"/>
            <a:ext cx="6836229" cy="306446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69161" y="1563870"/>
            <a:ext cx="5257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His published works include novels, short stories, and a biography of his college friend Franklin Pierce, the 14th President of the United States.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-9181" y="4427434"/>
            <a:ext cx="12201179" cy="88411"/>
            <a:chOff x="-9181" y="4427434"/>
            <a:chExt cx="12201179" cy="88411"/>
          </a:xfrm>
          <a:solidFill>
            <a:schemeClr val="bg1"/>
          </a:solidFill>
        </p:grpSpPr>
        <p:sp>
          <p:nvSpPr>
            <p:cNvPr id="4" name="Rectangle 3"/>
            <p:cNvSpPr/>
            <p:nvPr/>
          </p:nvSpPr>
          <p:spPr>
            <a:xfrm flipV="1">
              <a:off x="-9181" y="4429990"/>
              <a:ext cx="2391337" cy="85854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Rectangle 17"/>
            <p:cNvSpPr/>
            <p:nvPr/>
          </p:nvSpPr>
          <p:spPr>
            <a:xfrm flipV="1">
              <a:off x="2382156" y="4429991"/>
              <a:ext cx="2391337" cy="85854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4773493" y="4429991"/>
              <a:ext cx="2391337" cy="85854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7161771" y="4429991"/>
              <a:ext cx="2391337" cy="8585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9553108" y="4427434"/>
              <a:ext cx="2638890" cy="8841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969161" y="2995227"/>
            <a:ext cx="5257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His themes often center on the </a:t>
            </a:r>
            <a:r>
              <a:rPr lang="en-US" sz="2000" dirty="0">
                <a:solidFill>
                  <a:schemeClr val="accent4"/>
                </a:solidFill>
              </a:rPr>
              <a:t>inherent evil and sin of humanity</a:t>
            </a:r>
            <a:r>
              <a:rPr lang="en-US" sz="2000" dirty="0">
                <a:solidFill>
                  <a:schemeClr val="bg1"/>
                </a:solidFill>
              </a:rPr>
              <a:t>, and his works often have </a:t>
            </a:r>
            <a:r>
              <a:rPr lang="en-US" sz="2000" dirty="0">
                <a:solidFill>
                  <a:schemeClr val="accent4"/>
                </a:solidFill>
              </a:rPr>
              <a:t>moral messages</a:t>
            </a:r>
            <a:r>
              <a:rPr lang="en-US" sz="2000" dirty="0">
                <a:solidFill>
                  <a:schemeClr val="bg1"/>
                </a:solidFill>
              </a:rPr>
              <a:t> and </a:t>
            </a:r>
            <a:r>
              <a:rPr lang="en-US" sz="2000" dirty="0">
                <a:solidFill>
                  <a:schemeClr val="accent4"/>
                </a:solidFill>
              </a:rPr>
              <a:t>deep psychological complexity. 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660" y="1465164"/>
            <a:ext cx="28384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3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/>
      <p:bldP spid="15" grpId="0" animBg="1"/>
      <p:bldP spid="17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838200" y="1202162"/>
            <a:ext cx="9786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His published works include novels, short stories, and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non-fictions.</a:t>
            </a:r>
            <a:endParaRPr lang="en-US" sz="14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457833" y="2022352"/>
            <a:ext cx="3095702" cy="4066214"/>
            <a:chOff x="639854" y="2022353"/>
            <a:chExt cx="2456665" cy="3897104"/>
          </a:xfrm>
          <a:solidFill>
            <a:schemeClr val="bg1"/>
          </a:solidFill>
        </p:grpSpPr>
        <p:sp>
          <p:nvSpPr>
            <p:cNvPr id="40" name="Flowchart: Process 39"/>
            <p:cNvSpPr/>
            <p:nvPr/>
          </p:nvSpPr>
          <p:spPr>
            <a:xfrm>
              <a:off x="639854" y="2022354"/>
              <a:ext cx="2366094" cy="3897103"/>
            </a:xfrm>
            <a:prstGeom prst="flowChartProcess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3" name="Pentagon 42"/>
            <p:cNvSpPr/>
            <p:nvPr/>
          </p:nvSpPr>
          <p:spPr>
            <a:xfrm rot="5400000">
              <a:off x="1569954" y="1092256"/>
              <a:ext cx="505891" cy="2366092"/>
            </a:xfrm>
            <a:prstGeom prst="homePlate">
              <a:avLst>
                <a:gd name="adj" fmla="val 8077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5" name="Flowchart: Process 44"/>
            <p:cNvSpPr/>
            <p:nvPr/>
          </p:nvSpPr>
          <p:spPr>
            <a:xfrm>
              <a:off x="639854" y="2022353"/>
              <a:ext cx="2366094" cy="425425"/>
            </a:xfrm>
            <a:prstGeom prst="flowChartProcess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j-lt"/>
                </a:rPr>
                <a:t>Novels</a:t>
              </a:r>
              <a:endParaRPr lang="en-US" dirty="0">
                <a:latin typeface="+mj-lt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39854" y="2767213"/>
              <a:ext cx="2456665" cy="29792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n-US" sz="1400" dirty="0" smtClean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ctr"/>
              <a:r>
                <a:rPr lang="en-US" sz="1400" dirty="0" err="1" smtClean="0">
                  <a:solidFill>
                    <a:schemeClr val="bg1">
                      <a:lumMod val="95000"/>
                    </a:schemeClr>
                  </a:solidFill>
                </a:rPr>
                <a:t>Fanshawe</a:t>
              </a: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 (1828)</a:t>
              </a:r>
              <a:endParaRPr lang="en-US" sz="1400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ctr"/>
              <a:r>
                <a:rPr lang="en-US" sz="1400" b="1" u="sng" dirty="0">
                  <a:solidFill>
                    <a:schemeClr val="bg1">
                      <a:lumMod val="95000"/>
                    </a:schemeClr>
                  </a:solidFill>
                </a:rPr>
                <a:t>The New Adam and Eve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 (1843)</a:t>
              </a:r>
            </a:p>
            <a:p>
              <a:pPr algn="ctr"/>
              <a:r>
                <a:rPr lang="en-US" sz="1400" b="1" u="sng" dirty="0">
                  <a:solidFill>
                    <a:schemeClr val="accent4"/>
                  </a:solidFill>
                </a:rPr>
                <a:t>The Scarlet Letter (1850)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The House of the Seven Gables (1851)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The </a:t>
              </a:r>
              <a:r>
                <a:rPr lang="en-US" sz="1400" dirty="0" err="1">
                  <a:solidFill>
                    <a:schemeClr val="bg1">
                      <a:lumMod val="95000"/>
                    </a:schemeClr>
                  </a:solidFill>
                </a:rPr>
                <a:t>Blithedale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 Romance (1852)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The Marble </a:t>
              </a: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Faun</a:t>
              </a:r>
              <a:r>
                <a:rPr lang="is-IS" sz="1400" dirty="0">
                  <a:solidFill>
                    <a:schemeClr val="bg1">
                      <a:lumMod val="95000"/>
                    </a:schemeClr>
                  </a:solidFill>
                </a:rPr>
                <a:t>(1860) </a:t>
              </a:r>
              <a:endParaRPr lang="is-IS" sz="1400" dirty="0" smtClean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The </a:t>
              </a:r>
              <a:r>
                <a:rPr lang="en-US" sz="1400" dirty="0" err="1">
                  <a:solidFill>
                    <a:schemeClr val="bg1">
                      <a:lumMod val="95000"/>
                    </a:schemeClr>
                  </a:solidFill>
                </a:rPr>
                <a:t>Dolliver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 Romance (1863) </a:t>
              </a:r>
            </a:p>
            <a:p>
              <a:pPr algn="ctr"/>
              <a:r>
                <a:rPr lang="en-US" sz="1400" dirty="0" err="1">
                  <a:solidFill>
                    <a:schemeClr val="bg1">
                      <a:lumMod val="95000"/>
                    </a:schemeClr>
                  </a:solidFill>
                </a:rPr>
                <a:t>Septimius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 </a:t>
              </a: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Felton (1872)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Doctor </a:t>
              </a:r>
              <a:r>
                <a:rPr lang="en-US" sz="1400" dirty="0" err="1">
                  <a:solidFill>
                    <a:schemeClr val="bg1">
                      <a:lumMod val="95000"/>
                    </a:schemeClr>
                  </a:solidFill>
                </a:rPr>
                <a:t>Grimshawe's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 Secret: A Romance </a:t>
              </a: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(1882</a:t>
              </a: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)</a:t>
              </a:r>
            </a:p>
            <a:p>
              <a:pPr algn="ctr"/>
              <a:endParaRPr lang="en-US" sz="1400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*The last three are </a:t>
              </a:r>
              <a:r>
                <a:rPr lang="en-US" sz="1400" dirty="0" smtClean="0">
                  <a:solidFill>
                    <a:schemeClr val="accent4"/>
                  </a:solidFill>
                </a:rPr>
                <a:t>unfinished</a:t>
              </a:r>
              <a:endParaRPr lang="en-US" sz="1400" dirty="0">
                <a:solidFill>
                  <a:schemeClr val="accent4"/>
                </a:solidFill>
              </a:endParaRPr>
            </a:p>
            <a:p>
              <a:pPr algn="ctr"/>
              <a:endParaRPr lang="en-US" sz="14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590693" y="2022353"/>
            <a:ext cx="2828499" cy="3977002"/>
            <a:chOff x="3600007" y="2022353"/>
            <a:chExt cx="2153233" cy="3897104"/>
          </a:xfrm>
          <a:solidFill>
            <a:schemeClr val="bg1">
              <a:alpha val="20000"/>
            </a:schemeClr>
          </a:solidFill>
        </p:grpSpPr>
        <p:sp>
          <p:nvSpPr>
            <p:cNvPr id="89" name="Flowchart: Process 88"/>
            <p:cNvSpPr/>
            <p:nvPr/>
          </p:nvSpPr>
          <p:spPr>
            <a:xfrm>
              <a:off x="3600007" y="2022354"/>
              <a:ext cx="2153233" cy="3897103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0" name="Pentagon 89"/>
            <p:cNvSpPr/>
            <p:nvPr/>
          </p:nvSpPr>
          <p:spPr>
            <a:xfrm rot="5400000">
              <a:off x="4423677" y="1198688"/>
              <a:ext cx="505892" cy="2153232"/>
            </a:xfrm>
            <a:prstGeom prst="homePlate">
              <a:avLst>
                <a:gd name="adj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1" name="Flowchart: Process 90"/>
            <p:cNvSpPr/>
            <p:nvPr/>
          </p:nvSpPr>
          <p:spPr>
            <a:xfrm>
              <a:off x="3600007" y="2022353"/>
              <a:ext cx="2153233" cy="425425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bg1"/>
                  </a:solidFill>
                  <a:latin typeface="+mj-lt"/>
                </a:rPr>
                <a:t>Short story collections</a:t>
              </a:r>
              <a:endParaRPr lang="en-US" dirty="0">
                <a:latin typeface="+mj-lt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770532" y="2652135"/>
              <a:ext cx="1793225" cy="30460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u="sng" dirty="0">
                  <a:solidFill>
                    <a:schemeClr val="accent4"/>
                  </a:solidFill>
                </a:rPr>
                <a:t>Twice-Told Tales </a:t>
              </a:r>
              <a:r>
                <a:rPr lang="en-US" altLang="zh-CN" sz="1400" dirty="0">
                  <a:solidFill>
                    <a:schemeClr val="accent4"/>
                  </a:solidFill>
                </a:rPr>
                <a:t>(1837)</a:t>
              </a:r>
            </a:p>
            <a:p>
              <a:pPr algn="ctr"/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Grandfather's Chair (1840)</a:t>
              </a:r>
            </a:p>
            <a:p>
              <a:pPr algn="ctr"/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Mosses from an Old Manse (1846)</a:t>
              </a:r>
            </a:p>
            <a:p>
              <a:pPr algn="ctr"/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A Wonder-Book for Girls and Boys (1851)</a:t>
              </a:r>
            </a:p>
            <a:p>
              <a:pPr algn="ctr"/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The Snow-Image, and Other Twice-Told Tales (1852)</a:t>
              </a:r>
            </a:p>
            <a:p>
              <a:pPr algn="ctr"/>
              <a:r>
                <a:rPr lang="en-US" altLang="zh-CN" sz="1400" dirty="0" err="1">
                  <a:solidFill>
                    <a:schemeClr val="bg1">
                      <a:lumMod val="95000"/>
                    </a:schemeClr>
                  </a:solidFill>
                </a:rPr>
                <a:t>Tanglewood</a:t>
              </a:r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 Tales (1853)</a:t>
              </a:r>
            </a:p>
            <a:p>
              <a:pPr algn="ctr"/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The </a:t>
              </a:r>
              <a:r>
                <a:rPr lang="en-US" altLang="zh-CN" sz="1400" dirty="0" err="1">
                  <a:solidFill>
                    <a:schemeClr val="bg1">
                      <a:lumMod val="95000"/>
                    </a:schemeClr>
                  </a:solidFill>
                </a:rPr>
                <a:t>Dolliver</a:t>
              </a:r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 Romance and Other Pieces (1876)</a:t>
              </a:r>
            </a:p>
            <a:p>
              <a:pPr algn="ctr"/>
              <a:r>
                <a:rPr lang="en-US" altLang="zh-CN" sz="1400" dirty="0">
                  <a:solidFill>
                    <a:schemeClr val="bg1">
                      <a:lumMod val="95000"/>
                    </a:schemeClr>
                  </a:solidFill>
                </a:rPr>
                <a:t>The Great Stone Face and Other Tales of the White Mountains (1889)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6601873" y="2022352"/>
            <a:ext cx="2557260" cy="3977002"/>
            <a:chOff x="6464261" y="2022353"/>
            <a:chExt cx="2153233" cy="3897104"/>
          </a:xfrm>
          <a:solidFill>
            <a:schemeClr val="bg1">
              <a:alpha val="20000"/>
            </a:schemeClr>
          </a:solidFill>
        </p:grpSpPr>
        <p:sp>
          <p:nvSpPr>
            <p:cNvPr id="93" name="Flowchart: Process 92"/>
            <p:cNvSpPr/>
            <p:nvPr/>
          </p:nvSpPr>
          <p:spPr>
            <a:xfrm>
              <a:off x="6464261" y="2022354"/>
              <a:ext cx="2153233" cy="3897103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4" name="Pentagon 93"/>
            <p:cNvSpPr/>
            <p:nvPr/>
          </p:nvSpPr>
          <p:spPr>
            <a:xfrm rot="5400000">
              <a:off x="7287931" y="1198686"/>
              <a:ext cx="505891" cy="2153232"/>
            </a:xfrm>
            <a:prstGeom prst="homePlate">
              <a:avLst>
                <a:gd name="adj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5" name="Flowchart: Process 94"/>
            <p:cNvSpPr/>
            <p:nvPr/>
          </p:nvSpPr>
          <p:spPr>
            <a:xfrm>
              <a:off x="6464261" y="2022353"/>
              <a:ext cx="2153233" cy="425425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j-lt"/>
                </a:rPr>
                <a:t>Selected short stories</a:t>
              </a:r>
              <a:endParaRPr lang="en-US" dirty="0">
                <a:latin typeface="+mj-lt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625442" y="2569040"/>
              <a:ext cx="1793225" cy="32572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4"/>
                  </a:solidFill>
                </a:rPr>
                <a:t>"</a:t>
              </a:r>
              <a:r>
                <a:rPr lang="en-US" sz="1400" b="1" u="sng" dirty="0">
                  <a:solidFill>
                    <a:schemeClr val="accent4"/>
                  </a:solidFill>
                </a:rPr>
                <a:t>Roger </a:t>
              </a:r>
              <a:r>
                <a:rPr lang="en-US" sz="1400" b="1" u="sng" dirty="0" err="1">
                  <a:solidFill>
                    <a:schemeClr val="accent4"/>
                  </a:solidFill>
                </a:rPr>
                <a:t>Malvin's</a:t>
              </a:r>
              <a:r>
                <a:rPr lang="en-US" sz="1400" b="1" u="sng" dirty="0">
                  <a:solidFill>
                    <a:schemeClr val="accent4"/>
                  </a:solidFill>
                </a:rPr>
                <a:t> Burial</a:t>
              </a:r>
              <a:r>
                <a:rPr lang="en-US" sz="1400" dirty="0">
                  <a:solidFill>
                    <a:schemeClr val="accent4"/>
                  </a:solidFill>
                </a:rPr>
                <a:t>" 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(1832)</a:t>
              </a:r>
            </a:p>
            <a:p>
              <a:pPr algn="ctr"/>
              <a:r>
                <a:rPr lang="en-US" sz="1400" b="1" u="sng" dirty="0">
                  <a:solidFill>
                    <a:schemeClr val="accent4"/>
                  </a:solidFill>
                </a:rPr>
                <a:t>"My Kinsman, Major Molineux" </a:t>
              </a:r>
              <a:r>
                <a:rPr lang="en-US" sz="1400" dirty="0">
                  <a:solidFill>
                    <a:schemeClr val="accent4"/>
                  </a:solidFill>
                </a:rPr>
                <a:t>(1832)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"The Minister's Black Veil" (1832)</a:t>
              </a:r>
            </a:p>
            <a:p>
              <a:pPr algn="ctr"/>
              <a:r>
                <a:rPr lang="en-US" sz="1400" dirty="0">
                  <a:solidFill>
                    <a:schemeClr val="accent4"/>
                  </a:solidFill>
                </a:rPr>
                <a:t>"</a:t>
              </a:r>
              <a:r>
                <a:rPr lang="en-US" sz="1400" b="1" u="sng" dirty="0">
                  <a:solidFill>
                    <a:schemeClr val="accent4"/>
                  </a:solidFill>
                </a:rPr>
                <a:t>Young Goodman Brown</a:t>
              </a:r>
              <a:r>
                <a:rPr lang="en-US" sz="1400" dirty="0">
                  <a:solidFill>
                    <a:schemeClr val="accent4"/>
                  </a:solidFill>
                </a:rPr>
                <a:t>" 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(1835)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"The Gray Champion" (1835)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"The White Old Maid" (1835</a:t>
              </a:r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)</a:t>
              </a:r>
            </a:p>
            <a:p>
              <a:pPr algn="ctr"/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"Wakefield" (1835)</a:t>
              </a:r>
            </a:p>
            <a:p>
              <a:pPr algn="ctr"/>
              <a:r>
                <a:rPr lang="en-US" sz="1400" dirty="0" smtClean="0">
                  <a:solidFill>
                    <a:schemeClr val="bg1">
                      <a:lumMod val="95000"/>
                    </a:schemeClr>
                  </a:solidFill>
                </a:rPr>
                <a:t>"The Ambitious Guest" (1835)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9297103" y="2022352"/>
            <a:ext cx="2655933" cy="3977002"/>
            <a:chOff x="9192368" y="2022353"/>
            <a:chExt cx="2153233" cy="3897104"/>
          </a:xfrm>
          <a:solidFill>
            <a:schemeClr val="bg1">
              <a:alpha val="20000"/>
            </a:schemeClr>
          </a:solidFill>
        </p:grpSpPr>
        <p:sp>
          <p:nvSpPr>
            <p:cNvPr id="97" name="Flowchart: Process 96"/>
            <p:cNvSpPr/>
            <p:nvPr/>
          </p:nvSpPr>
          <p:spPr>
            <a:xfrm>
              <a:off x="9192368" y="2022354"/>
              <a:ext cx="2153233" cy="3897103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8" name="Pentagon 97"/>
            <p:cNvSpPr/>
            <p:nvPr/>
          </p:nvSpPr>
          <p:spPr>
            <a:xfrm rot="5400000">
              <a:off x="10016038" y="1198686"/>
              <a:ext cx="505892" cy="2153232"/>
            </a:xfrm>
            <a:prstGeom prst="homePlate">
              <a:avLst>
                <a:gd name="adj" fmla="val 807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9" name="Flowchart: Process 98"/>
            <p:cNvSpPr/>
            <p:nvPr/>
          </p:nvSpPr>
          <p:spPr>
            <a:xfrm>
              <a:off x="9192368" y="2022353"/>
              <a:ext cx="2153233" cy="425425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j-lt"/>
                </a:rPr>
                <a:t>Nonfiction</a:t>
              </a:r>
              <a:endParaRPr lang="en-US" dirty="0">
                <a:latin typeface="+mj-lt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9378443" y="3335464"/>
              <a:ext cx="1793225" cy="1568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Twenty Days with Julian &amp; Little Bunny (written 1851, published 1904)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Our Old Home (1863)</a:t>
              </a:r>
            </a:p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Passages from the French and Italian Notebooks (1871)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582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9954" y="1359602"/>
            <a:ext cx="12191999" cy="306446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and </a:t>
            </a:r>
            <a:r>
              <a:rPr lang="en-US" dirty="0"/>
              <a:t>T</a:t>
            </a:r>
            <a:r>
              <a:rPr lang="en-US" dirty="0" smtClean="0"/>
              <a:t>heme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32354" y="1361245"/>
            <a:ext cx="4062335" cy="306446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87070" y="1251530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moral insight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-9179" y="4406163"/>
            <a:ext cx="12201179" cy="90140"/>
            <a:chOff x="-9181" y="4425705"/>
            <a:chExt cx="12201179" cy="90140"/>
          </a:xfrm>
          <a:solidFill>
            <a:schemeClr val="bg1"/>
          </a:solidFill>
        </p:grpSpPr>
        <p:sp>
          <p:nvSpPr>
            <p:cNvPr id="7" name="Rectangle 6"/>
            <p:cNvSpPr/>
            <p:nvPr/>
          </p:nvSpPr>
          <p:spPr>
            <a:xfrm flipV="1">
              <a:off x="-9181" y="4425705"/>
              <a:ext cx="2391337" cy="90139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Rectangle 7"/>
            <p:cNvSpPr/>
            <p:nvPr/>
          </p:nvSpPr>
          <p:spPr>
            <a:xfrm flipV="1">
              <a:off x="2382156" y="4425705"/>
              <a:ext cx="2391337" cy="9014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Rectangle 8"/>
            <p:cNvSpPr/>
            <p:nvPr/>
          </p:nvSpPr>
          <p:spPr>
            <a:xfrm flipV="1">
              <a:off x="4773493" y="4425705"/>
              <a:ext cx="2391337" cy="9014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7161771" y="4425705"/>
              <a:ext cx="2391337" cy="90140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Rectangle 10"/>
            <p:cNvSpPr/>
            <p:nvPr/>
          </p:nvSpPr>
          <p:spPr>
            <a:xfrm flipV="1">
              <a:off x="9553108" y="4427434"/>
              <a:ext cx="2638890" cy="88410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99889" y="5008135"/>
            <a:ext cx="12044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     Hawthorne’s </a:t>
            </a:r>
            <a:r>
              <a:rPr lang="en-US" altLang="zh-CN" sz="2000" dirty="0">
                <a:solidFill>
                  <a:schemeClr val="bg1"/>
                </a:solidFill>
              </a:rPr>
              <a:t>work initiated the most durable tradition in American fiction, that of the symbolic romance that assumes the universality of guilt and explores the complexities and ambiguities of man’s choices. 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-148367" y="1287361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Dark Romanticism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6" name="TextBox 4"/>
          <p:cNvSpPr txBox="1"/>
          <p:nvPr/>
        </p:nvSpPr>
        <p:spPr>
          <a:xfrm>
            <a:off x="7751663" y="1269445"/>
            <a:ext cx="4886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chemeClr val="bg1"/>
                </a:solidFill>
              </a:rPr>
              <a:t>allegory &amp; </a:t>
            </a:r>
            <a:r>
              <a:rPr lang="en-US" sz="3600" dirty="0">
                <a:solidFill>
                  <a:schemeClr val="bg1"/>
                </a:solidFill>
              </a:rPr>
              <a:t>symbolism</a:t>
            </a:r>
          </a:p>
        </p:txBody>
      </p:sp>
      <p:sp>
        <p:nvSpPr>
          <p:cNvPr id="17" name="TextBox 4"/>
          <p:cNvSpPr txBox="1"/>
          <p:nvPr/>
        </p:nvSpPr>
        <p:spPr>
          <a:xfrm>
            <a:off x="88544" y="2024715"/>
            <a:ext cx="37771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charset="2"/>
              <a:buChar char="ü"/>
            </a:pPr>
            <a:r>
              <a:rPr lang="en-US" sz="2400" dirty="0">
                <a:solidFill>
                  <a:schemeClr val="bg1"/>
                </a:solidFill>
              </a:rPr>
              <a:t>an emphasis on human fallibility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Wingdings" charset="2"/>
              <a:buChar char="ü"/>
            </a:pPr>
            <a:r>
              <a:rPr lang="en-US" sz="2400" dirty="0">
                <a:solidFill>
                  <a:schemeClr val="bg1"/>
                </a:solidFill>
              </a:rPr>
              <a:t>the unintended consequences and </a:t>
            </a:r>
            <a:r>
              <a:rPr lang="en-US" sz="2400" dirty="0" smtClean="0">
                <a:solidFill>
                  <a:schemeClr val="bg1"/>
                </a:solidFill>
              </a:rPr>
              <a:t>complications</a:t>
            </a:r>
            <a:endParaRPr lang="en-US" sz="2400" dirty="0">
              <a:solidFill>
                <a:schemeClr val="bg1"/>
              </a:solidFill>
            </a:endParaRPr>
          </a:p>
          <a:p>
            <a:pPr marL="285750" indent="-285750" algn="ctr">
              <a:buFont typeface="Wingdings" charset="2"/>
              <a:buChar char="ü"/>
            </a:pPr>
            <a:r>
              <a:rPr lang="en-US" sz="2400" dirty="0" smtClean="0">
                <a:solidFill>
                  <a:schemeClr val="bg1"/>
                </a:solidFill>
              </a:rPr>
              <a:t>"</a:t>
            </a:r>
            <a:r>
              <a:rPr lang="en-US" sz="2400" dirty="0" err="1" smtClean="0">
                <a:solidFill>
                  <a:schemeClr val="bg1"/>
                </a:solidFill>
              </a:rPr>
              <a:t>atmospherical</a:t>
            </a:r>
            <a:r>
              <a:rPr lang="en-US" sz="2400" dirty="0" smtClean="0">
                <a:solidFill>
                  <a:schemeClr val="bg1"/>
                </a:solidFill>
              </a:rPr>
              <a:t> medium"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TextBox 4"/>
          <p:cNvSpPr txBox="1"/>
          <p:nvPr/>
        </p:nvSpPr>
        <p:spPr>
          <a:xfrm>
            <a:off x="4101092" y="1845862"/>
            <a:ext cx="38246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charset="2"/>
              <a:buChar char="ü"/>
            </a:pPr>
            <a:r>
              <a:rPr lang="en-US" sz="2400" dirty="0" smtClean="0">
                <a:solidFill>
                  <a:schemeClr val="bg1"/>
                </a:solidFill>
              </a:rPr>
              <a:t>Puritan </a:t>
            </a:r>
            <a:r>
              <a:rPr lang="en-US" sz="2400" dirty="0">
                <a:solidFill>
                  <a:schemeClr val="bg1"/>
                </a:solidFill>
              </a:rPr>
              <a:t>tradition </a:t>
            </a:r>
          </a:p>
          <a:p>
            <a:pPr marL="285750" indent="-285750" algn="ctr">
              <a:buFont typeface="Wingdings" charset="2"/>
              <a:buChar char="ü"/>
            </a:pPr>
            <a:r>
              <a:rPr lang="en-US" sz="2400" dirty="0">
                <a:solidFill>
                  <a:schemeClr val="bg1"/>
                </a:solidFill>
              </a:rPr>
              <a:t>rejected transparent optimism and looked more deeply </a:t>
            </a:r>
            <a:r>
              <a:rPr lang="en-US" sz="2400" dirty="0" smtClean="0">
                <a:solidFill>
                  <a:schemeClr val="bg1"/>
                </a:solidFill>
              </a:rPr>
              <a:t>into life: suffering </a:t>
            </a:r>
            <a:r>
              <a:rPr lang="en-US" sz="2400" dirty="0">
                <a:solidFill>
                  <a:schemeClr val="bg1"/>
                </a:solidFill>
              </a:rPr>
              <a:t>and </a:t>
            </a:r>
            <a:r>
              <a:rPr lang="en-US" sz="2400" dirty="0" smtClean="0">
                <a:solidFill>
                  <a:schemeClr val="bg1"/>
                </a:solidFill>
              </a:rPr>
              <a:t>love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Wingdings" charset="2"/>
              <a:buChar char="ü"/>
            </a:pPr>
            <a:r>
              <a:rPr lang="en-US" sz="2400" dirty="0" smtClean="0">
                <a:solidFill>
                  <a:schemeClr val="bg1"/>
                </a:solidFill>
              </a:rPr>
              <a:t>a </a:t>
            </a:r>
            <a:r>
              <a:rPr lang="en-US" sz="2400" dirty="0">
                <a:solidFill>
                  <a:schemeClr val="bg1"/>
                </a:solidFill>
              </a:rPr>
              <a:t>firm and resolute </a:t>
            </a:r>
            <a:r>
              <a:rPr lang="en-US" sz="2400" dirty="0" smtClean="0">
                <a:solidFill>
                  <a:schemeClr val="bg1"/>
                </a:solidFill>
              </a:rPr>
              <a:t>observation </a:t>
            </a:r>
            <a:r>
              <a:rPr lang="en-US" sz="2400" dirty="0">
                <a:solidFill>
                  <a:schemeClr val="bg1"/>
                </a:solidFill>
              </a:rPr>
              <a:t>of </a:t>
            </a:r>
            <a:r>
              <a:rPr lang="en-US" sz="2400" dirty="0" smtClean="0">
                <a:solidFill>
                  <a:schemeClr val="bg1"/>
                </a:solidFill>
              </a:rPr>
              <a:t>mankind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9" name="TextBox 4"/>
          <p:cNvSpPr txBox="1"/>
          <p:nvPr/>
        </p:nvSpPr>
        <p:spPr>
          <a:xfrm>
            <a:off x="7994908" y="1894093"/>
            <a:ext cx="40917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charset="2"/>
              <a:buChar char="ü"/>
            </a:pPr>
            <a:r>
              <a:rPr lang="en-US" sz="2400" dirty="0">
                <a:solidFill>
                  <a:schemeClr val="bg1"/>
                </a:solidFill>
              </a:rPr>
              <a:t>express larger generalizations about the problems of human </a:t>
            </a:r>
            <a:r>
              <a:rPr lang="en-US" sz="2400" dirty="0" smtClean="0">
                <a:solidFill>
                  <a:schemeClr val="bg1"/>
                </a:solidFill>
              </a:rPr>
              <a:t>existence</a:t>
            </a:r>
            <a:endParaRPr lang="en-US" sz="2400" dirty="0">
              <a:solidFill>
                <a:schemeClr val="bg1"/>
              </a:solidFill>
            </a:endParaRPr>
          </a:p>
          <a:p>
            <a:pPr marL="285750" indent="-285750" algn="ctr">
              <a:buFont typeface="Wingdings" charset="2"/>
              <a:buChar char="ü"/>
            </a:pPr>
            <a:r>
              <a:rPr lang="en-US" sz="2400" dirty="0" smtClean="0">
                <a:solidFill>
                  <a:schemeClr val="bg1"/>
                </a:solidFill>
              </a:rPr>
              <a:t>Emotional and not pasteboard </a:t>
            </a:r>
            <a:r>
              <a:rPr lang="en-US" sz="2400" dirty="0">
                <a:solidFill>
                  <a:schemeClr val="bg1"/>
                </a:solidFill>
              </a:rPr>
              <a:t>figures</a:t>
            </a:r>
          </a:p>
        </p:txBody>
      </p:sp>
    </p:spTree>
    <p:extLst>
      <p:ext uri="{BB962C8B-B14F-4D97-AF65-F5344CB8AC3E}">
        <p14:creationId xmlns:p14="http://schemas.microsoft.com/office/powerpoint/2010/main" val="349284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9339288" y="3433"/>
            <a:ext cx="2852712" cy="1371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0" y="5485151"/>
            <a:ext cx="2852712" cy="1371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3818964" y="2743200"/>
            <a:ext cx="1882589" cy="0"/>
          </a:xfrm>
          <a:prstGeom prst="line">
            <a:avLst/>
          </a:prstGeom>
          <a:ln w="38100">
            <a:solidFill>
              <a:schemeClr val="bg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513478" y="4114800"/>
            <a:ext cx="1882589" cy="0"/>
          </a:xfrm>
          <a:prstGeom prst="line">
            <a:avLst/>
          </a:prstGeom>
          <a:ln w="38100">
            <a:solidFill>
              <a:schemeClr val="bg1"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5486400"/>
            <a:ext cx="362857" cy="1371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Subtitle 4"/>
          <p:cNvSpPr txBox="1">
            <a:spLocks/>
          </p:cNvSpPr>
          <p:nvPr/>
        </p:nvSpPr>
        <p:spPr>
          <a:xfrm>
            <a:off x="3251833" y="3719835"/>
            <a:ext cx="5688332" cy="3500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</a:rPr>
              <a:t>Much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</a:rPr>
              <a:t> of my content is based on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</a:rPr>
              <a:t>Biography.com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 and </a:t>
            </a:r>
            <a:r>
              <a:rPr lang="en-US" sz="1400" b="1" dirty="0" err="1">
                <a:solidFill>
                  <a:schemeClr val="bg1">
                    <a:lumMod val="95000"/>
                  </a:schemeClr>
                </a:solidFill>
                <a:latin typeface="+mj-lt"/>
              </a:rPr>
              <a:t>britannica.com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52711" y="2992579"/>
            <a:ext cx="64865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z="4400" dirty="0" smtClean="0"/>
              <a:t>Thanks for watching!</a:t>
            </a:r>
            <a:endParaRPr lang="en-US" sz="4400" dirty="0"/>
          </a:p>
        </p:txBody>
      </p:sp>
      <p:cxnSp>
        <p:nvCxnSpPr>
          <p:cNvPr id="77" name="Straight Connector 76"/>
          <p:cNvCxnSpPr>
            <a:stCxn id="51" idx="3"/>
          </p:cNvCxnSpPr>
          <p:nvPr/>
        </p:nvCxnSpPr>
        <p:spPr>
          <a:xfrm>
            <a:off x="2852712" y="6170951"/>
            <a:ext cx="3243287" cy="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6096000" y="685800"/>
            <a:ext cx="0" cy="2057400"/>
          </a:xfrm>
          <a:prstGeom prst="straightConnector1">
            <a:avLst/>
          </a:prstGeom>
          <a:ln w="19050">
            <a:solidFill>
              <a:schemeClr val="bg1"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108" idx="1"/>
          </p:cNvCxnSpPr>
          <p:nvPr/>
        </p:nvCxnSpPr>
        <p:spPr>
          <a:xfrm>
            <a:off x="6096003" y="687984"/>
            <a:ext cx="3243285" cy="1249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6096000" y="4114800"/>
            <a:ext cx="0" cy="2056151"/>
          </a:xfrm>
          <a:prstGeom prst="straightConnector1">
            <a:avLst/>
          </a:prstGeom>
          <a:ln w="19050">
            <a:solidFill>
              <a:schemeClr val="bg1"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11829140" y="0"/>
            <a:ext cx="362857" cy="13716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3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51" grpId="0" animBg="1"/>
      <p:bldP spid="60" grpId="0"/>
      <p:bldP spid="75" grpId="0"/>
    </p:bldLst>
  </p:timing>
</p:sld>
</file>

<file path=ppt/theme/theme1.xml><?xml version="1.0" encoding="utf-8"?>
<a:theme xmlns:a="http://schemas.openxmlformats.org/drawingml/2006/main" name="Office Theme">
  <a:themeElements>
    <a:clrScheme name="Gold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A7609"/>
      </a:accent1>
      <a:accent2>
        <a:srgbClr val="F39C12"/>
      </a:accent2>
      <a:accent3>
        <a:srgbClr val="F5B041"/>
      </a:accent3>
      <a:accent4>
        <a:srgbClr val="F7BD5F"/>
      </a:accent4>
      <a:accent5>
        <a:srgbClr val="F9CC83"/>
      </a:accent5>
      <a:accent6>
        <a:srgbClr val="FAD9A4"/>
      </a:accent6>
      <a:hlink>
        <a:srgbClr val="0563C1"/>
      </a:hlink>
      <a:folHlink>
        <a:srgbClr val="954F72"/>
      </a:folHlink>
    </a:clrScheme>
    <a:fontScheme name="Custom 3">
      <a:majorFont>
        <a:latin typeface="Source Sans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9031</TotalTime>
  <Words>610</Words>
  <Application>Microsoft Macintosh PowerPoint</Application>
  <PresentationFormat>宽屏</PresentationFormat>
  <Paragraphs>108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Calibri</vt:lpstr>
      <vt:lpstr>Source Sans Pro</vt:lpstr>
      <vt:lpstr>Source Sans Pro Light</vt:lpstr>
      <vt:lpstr>Wingdings</vt:lpstr>
      <vt:lpstr>Arial</vt:lpstr>
      <vt:lpstr>Office Theme</vt:lpstr>
      <vt:lpstr>PowerPoint 演示文稿</vt:lpstr>
      <vt:lpstr>PowerPoint 演示文稿</vt:lpstr>
      <vt:lpstr>Biography</vt:lpstr>
      <vt:lpstr>PowerPoint 演示文稿</vt:lpstr>
      <vt:lpstr>PowerPoint 演示文稿</vt:lpstr>
      <vt:lpstr>His Works</vt:lpstr>
      <vt:lpstr>His Works</vt:lpstr>
      <vt:lpstr>Style and Theme</vt:lpstr>
      <vt:lpstr>PowerPoint 演示文稿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张薇</cp:lastModifiedBy>
  <cp:revision>618</cp:revision>
  <dcterms:created xsi:type="dcterms:W3CDTF">2014-11-26T08:06:19Z</dcterms:created>
  <dcterms:modified xsi:type="dcterms:W3CDTF">2018-05-31T01:52:21Z</dcterms:modified>
</cp:coreProperties>
</file>