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4"/>
  </p:notesMasterIdLst>
  <p:sldIdLst>
    <p:sldId id="256" r:id="rId2"/>
    <p:sldId id="292" r:id="rId3"/>
    <p:sldId id="263" r:id="rId4"/>
    <p:sldId id="300" r:id="rId5"/>
    <p:sldId id="264" r:id="rId6"/>
    <p:sldId id="294" r:id="rId7"/>
    <p:sldId id="295" r:id="rId8"/>
    <p:sldId id="296" r:id="rId9"/>
    <p:sldId id="297" r:id="rId10"/>
    <p:sldId id="298" r:id="rId11"/>
    <p:sldId id="299" r:id="rId12"/>
    <p:sldId id="291" r:id="rId13"/>
  </p:sldIdLst>
  <p:sldSz cx="9144000" cy="5143500" type="screen16x9"/>
  <p:notesSz cx="6858000" cy="9144000"/>
  <p:embeddedFontLst>
    <p:embeddedFont>
      <p:font typeface="Bebas Neue" panose="020B0000000000000000" pitchFamily="34" charset="0"/>
      <p:regular r:id="rId15"/>
    </p:embeddedFont>
    <p:embeddedFont>
      <p:font typeface="Bebas Neue Bold" panose="020B0000000000000000" pitchFamily="34" charset="0"/>
      <p:bold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7FB59B-F2C2-4C0C-B7CB-6AD3B0E28393}">
  <a:tblStyle styleId="{9D7FB59B-F2C2-4C0C-B7CB-6AD3B0E2839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54"/>
    <p:restoredTop sz="94698"/>
  </p:normalViewPr>
  <p:slideViewPr>
    <p:cSldViewPr snapToGrid="0" snapToObjects="1">
      <p:cViewPr>
        <p:scale>
          <a:sx n="101" d="100"/>
          <a:sy n="101" d="100"/>
        </p:scale>
        <p:origin x="144" y="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e5572542e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e5572542e7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0745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e5572542e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e5572542e7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8731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ge5572542e7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8" name="Google Shape;1198;ge5572542e7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e5572542e7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e5572542e7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8359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e5572542e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e5572542e7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e5572542e7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e5572542e7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0171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e5572542e7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e5572542e7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e5572542e7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e5572542e7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758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e5572542e7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e5572542e7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9667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e5572542e7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e5572542e7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4355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e5572542e7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e5572542e7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8705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725725" y="1445275"/>
            <a:ext cx="5407800" cy="155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b="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b="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b="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b="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b="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b="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b="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824725" y="3146450"/>
            <a:ext cx="3952500" cy="4095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953450" y="521225"/>
            <a:ext cx="747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 idx="2"/>
          </p:nvPr>
        </p:nvSpPr>
        <p:spPr>
          <a:xfrm>
            <a:off x="1158313" y="2568000"/>
            <a:ext cx="28218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1158328" y="2914825"/>
            <a:ext cx="2821800" cy="90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 idx="3"/>
          </p:nvPr>
        </p:nvSpPr>
        <p:spPr>
          <a:xfrm>
            <a:off x="5163863" y="2568000"/>
            <a:ext cx="28218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4"/>
          </p:nvPr>
        </p:nvSpPr>
        <p:spPr>
          <a:xfrm>
            <a:off x="5163878" y="2914825"/>
            <a:ext cx="2821800" cy="90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4" name="Google Shape;34;p5"/>
          <p:cNvCxnSpPr>
            <a:stCxn id="35" idx="2"/>
            <a:endCxn id="36" idx="2"/>
          </p:cNvCxnSpPr>
          <p:nvPr/>
        </p:nvCxnSpPr>
        <p:spPr>
          <a:xfrm rot="-5400000" flipH="1">
            <a:off x="6725278" y="-1047509"/>
            <a:ext cx="595800" cy="33111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Google Shape;35;p5"/>
          <p:cNvSpPr/>
          <p:nvPr/>
        </p:nvSpPr>
        <p:spPr>
          <a:xfrm>
            <a:off x="5077978" y="-6659"/>
            <a:ext cx="5793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 rot="5400000" flipH="1">
            <a:off x="8653370" y="732100"/>
            <a:ext cx="3984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953450" y="1382975"/>
            <a:ext cx="4634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953450" y="2090425"/>
            <a:ext cx="4634100" cy="16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45" name="Google Shape;45;p7"/>
          <p:cNvCxnSpPr>
            <a:stCxn id="46" idx="2"/>
            <a:endCxn id="47" idx="2"/>
          </p:cNvCxnSpPr>
          <p:nvPr/>
        </p:nvCxnSpPr>
        <p:spPr>
          <a:xfrm rot="-5400000">
            <a:off x="4785006" y="-1379183"/>
            <a:ext cx="33900" cy="3382800"/>
          </a:xfrm>
          <a:prstGeom prst="bentConnector3">
            <a:avLst>
              <a:gd name="adj1" fmla="val -102259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46;p7"/>
          <p:cNvSpPr/>
          <p:nvPr/>
        </p:nvSpPr>
        <p:spPr>
          <a:xfrm>
            <a:off x="2828706" y="72667"/>
            <a:ext cx="5637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/>
          <p:nvPr/>
        </p:nvSpPr>
        <p:spPr>
          <a:xfrm flipH="1">
            <a:off x="6332173" y="-43088"/>
            <a:ext cx="3225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4"/>
          <p:cNvSpPr txBox="1">
            <a:spLocks noGrp="1"/>
          </p:cNvSpPr>
          <p:nvPr>
            <p:ph type="title"/>
          </p:nvPr>
        </p:nvSpPr>
        <p:spPr>
          <a:xfrm>
            <a:off x="953450" y="521225"/>
            <a:ext cx="6580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4"/>
          <p:cNvSpPr txBox="1">
            <a:spLocks noGrp="1"/>
          </p:cNvSpPr>
          <p:nvPr>
            <p:ph type="title" idx="2"/>
          </p:nvPr>
        </p:nvSpPr>
        <p:spPr>
          <a:xfrm>
            <a:off x="953450" y="2566825"/>
            <a:ext cx="2243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7" name="Google Shape;227;p24"/>
          <p:cNvSpPr txBox="1">
            <a:spLocks noGrp="1"/>
          </p:cNvSpPr>
          <p:nvPr>
            <p:ph type="subTitle" idx="1"/>
          </p:nvPr>
        </p:nvSpPr>
        <p:spPr>
          <a:xfrm>
            <a:off x="953450" y="2903750"/>
            <a:ext cx="2243400" cy="7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4"/>
          <p:cNvSpPr txBox="1">
            <a:spLocks noGrp="1"/>
          </p:cNvSpPr>
          <p:nvPr>
            <p:ph type="title" idx="3"/>
          </p:nvPr>
        </p:nvSpPr>
        <p:spPr>
          <a:xfrm>
            <a:off x="3530555" y="2566825"/>
            <a:ext cx="2243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9" name="Google Shape;229;p24"/>
          <p:cNvSpPr txBox="1">
            <a:spLocks noGrp="1"/>
          </p:cNvSpPr>
          <p:nvPr>
            <p:ph type="subTitle" idx="4"/>
          </p:nvPr>
        </p:nvSpPr>
        <p:spPr>
          <a:xfrm>
            <a:off x="3530555" y="2903750"/>
            <a:ext cx="2243400" cy="7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4"/>
          <p:cNvSpPr txBox="1">
            <a:spLocks noGrp="1"/>
          </p:cNvSpPr>
          <p:nvPr>
            <p:ph type="title" idx="5"/>
          </p:nvPr>
        </p:nvSpPr>
        <p:spPr>
          <a:xfrm>
            <a:off x="6088815" y="2566825"/>
            <a:ext cx="2243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1" name="Google Shape;231;p24"/>
          <p:cNvSpPr txBox="1">
            <a:spLocks noGrp="1"/>
          </p:cNvSpPr>
          <p:nvPr>
            <p:ph type="subTitle" idx="6"/>
          </p:nvPr>
        </p:nvSpPr>
        <p:spPr>
          <a:xfrm>
            <a:off x="6088815" y="2903750"/>
            <a:ext cx="2243400" cy="7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32" name="Google Shape;232;p24"/>
          <p:cNvCxnSpPr>
            <a:stCxn id="233" idx="2"/>
            <a:endCxn id="234" idx="2"/>
          </p:cNvCxnSpPr>
          <p:nvPr/>
        </p:nvCxnSpPr>
        <p:spPr>
          <a:xfrm>
            <a:off x="4172028" y="807576"/>
            <a:ext cx="4557900" cy="297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3" name="Google Shape;233;p24"/>
          <p:cNvSpPr/>
          <p:nvPr/>
        </p:nvSpPr>
        <p:spPr>
          <a:xfrm rot="-5400000">
            <a:off x="3723978" y="649176"/>
            <a:ext cx="5793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4"/>
          <p:cNvSpPr/>
          <p:nvPr/>
        </p:nvSpPr>
        <p:spPr>
          <a:xfrm rot="5400000" flipH="1">
            <a:off x="8704569" y="931425"/>
            <a:ext cx="3984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5" name="Google Shape;235;p24"/>
          <p:cNvCxnSpPr>
            <a:stCxn id="236" idx="2"/>
            <a:endCxn id="237" idx="2"/>
          </p:cNvCxnSpPr>
          <p:nvPr/>
        </p:nvCxnSpPr>
        <p:spPr>
          <a:xfrm>
            <a:off x="684491" y="4497435"/>
            <a:ext cx="3160800" cy="3078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6" name="Google Shape;236;p24"/>
          <p:cNvSpPr/>
          <p:nvPr/>
        </p:nvSpPr>
        <p:spPr>
          <a:xfrm rot="-5400000">
            <a:off x="274391" y="4369185"/>
            <a:ext cx="5637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4"/>
          <p:cNvSpPr/>
          <p:nvPr/>
        </p:nvSpPr>
        <p:spPr>
          <a:xfrm rot="10800000" flipH="1">
            <a:off x="3683922" y="4805099"/>
            <a:ext cx="3225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1"/>
          <p:cNvSpPr txBox="1">
            <a:spLocks noGrp="1"/>
          </p:cNvSpPr>
          <p:nvPr>
            <p:ph type="ctrTitle"/>
          </p:nvPr>
        </p:nvSpPr>
        <p:spPr>
          <a:xfrm>
            <a:off x="953450" y="669825"/>
            <a:ext cx="3000000" cy="9978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1" name="Google Shape;341;p31"/>
          <p:cNvSpPr txBox="1">
            <a:spLocks noGrp="1"/>
          </p:cNvSpPr>
          <p:nvPr>
            <p:ph type="subTitle" idx="1"/>
          </p:nvPr>
        </p:nvSpPr>
        <p:spPr>
          <a:xfrm>
            <a:off x="953450" y="2168303"/>
            <a:ext cx="2866500" cy="7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2" name="Google Shape;342;p31"/>
          <p:cNvSpPr txBox="1">
            <a:spLocks noGrp="1"/>
          </p:cNvSpPr>
          <p:nvPr>
            <p:ph type="title" idx="2"/>
          </p:nvPr>
        </p:nvSpPr>
        <p:spPr>
          <a:xfrm>
            <a:off x="953450" y="1844926"/>
            <a:ext cx="28665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3" name="Google Shape;343;p31"/>
          <p:cNvSpPr txBox="1"/>
          <p:nvPr/>
        </p:nvSpPr>
        <p:spPr>
          <a:xfrm>
            <a:off x="953450" y="3571750"/>
            <a:ext cx="38649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and infographics &amp; images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44" name="Google Shape;344;p31"/>
          <p:cNvCxnSpPr>
            <a:stCxn id="345" idx="2"/>
            <a:endCxn id="346" idx="2"/>
          </p:cNvCxnSpPr>
          <p:nvPr/>
        </p:nvCxnSpPr>
        <p:spPr>
          <a:xfrm rot="5400000" flipH="1">
            <a:off x="4607828" y="1292540"/>
            <a:ext cx="4507200" cy="2550900"/>
          </a:xfrm>
          <a:prstGeom prst="bentConnector3">
            <a:avLst>
              <a:gd name="adj1" fmla="val 4999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5" name="Google Shape;345;p31"/>
          <p:cNvSpPr/>
          <p:nvPr/>
        </p:nvSpPr>
        <p:spPr>
          <a:xfrm rot="10800000">
            <a:off x="7847228" y="4821590"/>
            <a:ext cx="5793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1"/>
          <p:cNvSpPr/>
          <p:nvPr/>
        </p:nvSpPr>
        <p:spPr>
          <a:xfrm flipH="1">
            <a:off x="5386926" y="-33225"/>
            <a:ext cx="3984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>
                <a:solidFill>
                  <a:schemeClr val="dk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>
                <a:solidFill>
                  <a:schemeClr val="dk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>
                <a:solidFill>
                  <a:schemeClr val="dk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>
                <a:solidFill>
                  <a:schemeClr val="dk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>
                <a:solidFill>
                  <a:schemeClr val="dk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>
                <a:solidFill>
                  <a:schemeClr val="dk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>
                <a:solidFill>
                  <a:schemeClr val="dk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>
                <a:solidFill>
                  <a:schemeClr val="dk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>
                <a:solidFill>
                  <a:schemeClr val="dk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8" r:id="rId4"/>
    <p:sldLayoutId id="2147483670" r:id="rId5"/>
    <p:sldLayoutId id="2147483677" r:id="rId6"/>
    <p:sldLayoutId id="2147483678" r:id="rId7"/>
    <p:sldLayoutId id="2147483679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6"/>
          <p:cNvSpPr txBox="1">
            <a:spLocks noGrp="1"/>
          </p:cNvSpPr>
          <p:nvPr>
            <p:ph type="ctrTitle"/>
          </p:nvPr>
        </p:nvSpPr>
        <p:spPr>
          <a:xfrm>
            <a:off x="1725724" y="1445275"/>
            <a:ext cx="5643263" cy="15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Exceptionalism</a:t>
            </a:r>
            <a:br>
              <a:rPr lang="en" dirty="0"/>
            </a:br>
            <a:r>
              <a:rPr lang="en" sz="2800" dirty="0"/>
              <a:t>Keywords for American Cultural studies</a:t>
            </a:r>
            <a:endParaRPr sz="2200" dirty="0"/>
          </a:p>
        </p:txBody>
      </p:sp>
      <p:sp>
        <p:nvSpPr>
          <p:cNvPr id="358" name="Google Shape;358;p36"/>
          <p:cNvSpPr txBox="1">
            <a:spLocks noGrp="1"/>
          </p:cNvSpPr>
          <p:nvPr>
            <p:ph type="subTitle" idx="1"/>
          </p:nvPr>
        </p:nvSpPr>
        <p:spPr>
          <a:xfrm>
            <a:off x="1824725" y="3146450"/>
            <a:ext cx="39525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Presented by ZHANG Wei</a:t>
            </a:r>
            <a:endParaRPr dirty="0"/>
          </a:p>
        </p:txBody>
      </p:sp>
      <p:cxnSp>
        <p:nvCxnSpPr>
          <p:cNvPr id="359" name="Google Shape;359;p36"/>
          <p:cNvCxnSpPr/>
          <p:nvPr/>
        </p:nvCxnSpPr>
        <p:spPr>
          <a:xfrm rot="10800000" flipH="1">
            <a:off x="7133575" y="920725"/>
            <a:ext cx="1653600" cy="954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3"/>
          <p:cNvSpPr txBox="1"/>
          <p:nvPr/>
        </p:nvSpPr>
        <p:spPr>
          <a:xfrm>
            <a:off x="2061087" y="1547573"/>
            <a:ext cx="846600" cy="846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Bebas Neue Bold"/>
              <a:ea typeface="Bebas Neue Bold"/>
              <a:cs typeface="Bebas Neue Bold"/>
              <a:sym typeface="Bebas Neue"/>
            </a:endParaRPr>
          </a:p>
        </p:txBody>
      </p:sp>
      <p:sp>
        <p:nvSpPr>
          <p:cNvPr id="414" name="Google Shape;414;p43"/>
          <p:cNvSpPr txBox="1"/>
          <p:nvPr/>
        </p:nvSpPr>
        <p:spPr>
          <a:xfrm>
            <a:off x="5795872" y="1547573"/>
            <a:ext cx="846600" cy="846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Bebas Neue Bold"/>
              <a:ea typeface="Bebas Neue Bold"/>
              <a:cs typeface="Bebas Neue Bold"/>
              <a:sym typeface="Bebas Neue"/>
            </a:endParaRPr>
          </a:p>
        </p:txBody>
      </p:sp>
      <p:sp>
        <p:nvSpPr>
          <p:cNvPr id="415" name="Google Shape;415;p43"/>
          <p:cNvSpPr txBox="1">
            <a:spLocks noGrp="1"/>
          </p:cNvSpPr>
          <p:nvPr>
            <p:ph type="title"/>
          </p:nvPr>
        </p:nvSpPr>
        <p:spPr>
          <a:xfrm>
            <a:off x="953450" y="521225"/>
            <a:ext cx="747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Representation</a:t>
            </a:r>
            <a:endParaRPr dirty="0"/>
          </a:p>
        </p:txBody>
      </p:sp>
      <p:sp>
        <p:nvSpPr>
          <p:cNvPr id="417" name="Google Shape;417;p43"/>
          <p:cNvSpPr txBox="1">
            <a:spLocks noGrp="1"/>
          </p:cNvSpPr>
          <p:nvPr>
            <p:ph type="title" idx="2"/>
          </p:nvPr>
        </p:nvSpPr>
        <p:spPr>
          <a:xfrm>
            <a:off x="714560" y="2741412"/>
            <a:ext cx="3857440" cy="12537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altLang="zh-CN" dirty="0"/>
              <a:t>“redeemer nation”</a:t>
            </a:r>
            <a:br>
              <a:rPr lang="zh-CN" altLang="zh-CN" dirty="0"/>
            </a:br>
            <a:r>
              <a:rPr lang="en-US" altLang="zh-CN" dirty="0"/>
              <a:t>“conqueror of the world’s markets”</a:t>
            </a:r>
            <a:br>
              <a:rPr lang="zh-CN" altLang="zh-CN" dirty="0"/>
            </a:br>
            <a:r>
              <a:rPr lang="en-US" altLang="zh-CN" dirty="0"/>
              <a:t>“global security state”</a:t>
            </a:r>
            <a:r>
              <a:rPr lang="zh-CN" altLang="zh-CN" dirty="0"/>
              <a:t> </a:t>
            </a:r>
            <a:endParaRPr dirty="0"/>
          </a:p>
        </p:txBody>
      </p:sp>
      <p:sp>
        <p:nvSpPr>
          <p:cNvPr id="418" name="Google Shape;418;p43"/>
          <p:cNvSpPr txBox="1">
            <a:spLocks noGrp="1"/>
          </p:cNvSpPr>
          <p:nvPr>
            <p:ph type="title" idx="3"/>
          </p:nvPr>
        </p:nvSpPr>
        <p:spPr>
          <a:xfrm>
            <a:off x="4572000" y="2424429"/>
            <a:ext cx="3394474" cy="17888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altLang="zh-CN" dirty="0"/>
              <a:t>Aristocracy/monarchy/empire</a:t>
            </a:r>
            <a:br>
              <a:rPr lang="zh-CN" altLang="zh-CN" dirty="0"/>
            </a:br>
            <a:r>
              <a:rPr lang="en-US" altLang="zh-CN" dirty="0"/>
              <a:t>hierarchical society</a:t>
            </a:r>
            <a:br>
              <a:rPr lang="zh-CN" altLang="zh-CN" dirty="0"/>
            </a:br>
            <a:r>
              <a:rPr lang="en-US" altLang="zh-CN" dirty="0"/>
              <a:t>socialist tradition</a:t>
            </a:r>
            <a:r>
              <a:rPr lang="zh-CN" altLang="zh-CN" dirty="0"/>
              <a:t> </a:t>
            </a:r>
            <a:endParaRPr dirty="0"/>
          </a:p>
        </p:txBody>
      </p:sp>
      <p:sp>
        <p:nvSpPr>
          <p:cNvPr id="18" name="Google Shape;758;p58">
            <a:extLst>
              <a:ext uri="{FF2B5EF4-FFF2-40B4-BE49-F238E27FC236}">
                <a16:creationId xmlns:a16="http://schemas.microsoft.com/office/drawing/2014/main" id="{185E5A6B-CDB0-7D4B-A68F-972A1A799C0E}"/>
              </a:ext>
            </a:extLst>
          </p:cNvPr>
          <p:cNvSpPr/>
          <p:nvPr/>
        </p:nvSpPr>
        <p:spPr>
          <a:xfrm>
            <a:off x="6098190" y="1864838"/>
            <a:ext cx="241963" cy="238028"/>
          </a:xfrm>
          <a:custGeom>
            <a:avLst/>
            <a:gdLst/>
            <a:ahLst/>
            <a:cxnLst/>
            <a:rect l="l" t="t" r="r" b="b"/>
            <a:pathLst>
              <a:path w="6580" h="6473" extrusionOk="0">
                <a:moveTo>
                  <a:pt x="618" y="1"/>
                </a:moveTo>
                <a:cubicBezTo>
                  <a:pt x="474" y="1"/>
                  <a:pt x="329" y="56"/>
                  <a:pt x="220" y="165"/>
                </a:cubicBezTo>
                <a:cubicBezTo>
                  <a:pt x="3" y="385"/>
                  <a:pt x="0" y="737"/>
                  <a:pt x="214" y="957"/>
                </a:cubicBezTo>
                <a:lnTo>
                  <a:pt x="2093" y="2836"/>
                </a:lnTo>
                <a:cubicBezTo>
                  <a:pt x="2313" y="3059"/>
                  <a:pt x="2313" y="3414"/>
                  <a:pt x="2093" y="3637"/>
                </a:cubicBezTo>
                <a:lnTo>
                  <a:pt x="214" y="5516"/>
                </a:lnTo>
                <a:cubicBezTo>
                  <a:pt x="0" y="5736"/>
                  <a:pt x="3" y="6088"/>
                  <a:pt x="220" y="6308"/>
                </a:cubicBezTo>
                <a:cubicBezTo>
                  <a:pt x="329" y="6418"/>
                  <a:pt x="474" y="6473"/>
                  <a:pt x="618" y="6473"/>
                </a:cubicBezTo>
                <a:cubicBezTo>
                  <a:pt x="760" y="6473"/>
                  <a:pt x="902" y="6420"/>
                  <a:pt x="1012" y="6314"/>
                </a:cubicBezTo>
                <a:lnTo>
                  <a:pt x="1018" y="6308"/>
                </a:lnTo>
                <a:lnTo>
                  <a:pt x="2897" y="4495"/>
                </a:lnTo>
                <a:cubicBezTo>
                  <a:pt x="3007" y="4390"/>
                  <a:pt x="3148" y="4337"/>
                  <a:pt x="3290" y="4337"/>
                </a:cubicBezTo>
                <a:cubicBezTo>
                  <a:pt x="3431" y="4337"/>
                  <a:pt x="3573" y="4390"/>
                  <a:pt x="3683" y="4495"/>
                </a:cubicBezTo>
                <a:lnTo>
                  <a:pt x="5562" y="6308"/>
                </a:lnTo>
                <a:lnTo>
                  <a:pt x="5568" y="6314"/>
                </a:lnTo>
                <a:cubicBezTo>
                  <a:pt x="5678" y="6420"/>
                  <a:pt x="5820" y="6473"/>
                  <a:pt x="5962" y="6473"/>
                </a:cubicBezTo>
                <a:cubicBezTo>
                  <a:pt x="6106" y="6473"/>
                  <a:pt x="6250" y="6418"/>
                  <a:pt x="6360" y="6308"/>
                </a:cubicBezTo>
                <a:cubicBezTo>
                  <a:pt x="6577" y="6088"/>
                  <a:pt x="6580" y="5736"/>
                  <a:pt x="6366" y="5516"/>
                </a:cubicBezTo>
                <a:lnTo>
                  <a:pt x="4487" y="3637"/>
                </a:lnTo>
                <a:cubicBezTo>
                  <a:pt x="4267" y="3414"/>
                  <a:pt x="4267" y="3059"/>
                  <a:pt x="4487" y="2836"/>
                </a:cubicBezTo>
                <a:lnTo>
                  <a:pt x="6366" y="957"/>
                </a:lnTo>
                <a:cubicBezTo>
                  <a:pt x="6580" y="737"/>
                  <a:pt x="6577" y="385"/>
                  <a:pt x="6360" y="165"/>
                </a:cubicBezTo>
                <a:cubicBezTo>
                  <a:pt x="6250" y="56"/>
                  <a:pt x="6106" y="1"/>
                  <a:pt x="5962" y="1"/>
                </a:cubicBezTo>
                <a:cubicBezTo>
                  <a:pt x="5820" y="1"/>
                  <a:pt x="5678" y="53"/>
                  <a:pt x="5568" y="159"/>
                </a:cubicBezTo>
                <a:lnTo>
                  <a:pt x="5562" y="165"/>
                </a:lnTo>
                <a:lnTo>
                  <a:pt x="3683" y="1978"/>
                </a:lnTo>
                <a:cubicBezTo>
                  <a:pt x="3573" y="2083"/>
                  <a:pt x="3431" y="2136"/>
                  <a:pt x="3290" y="2136"/>
                </a:cubicBezTo>
                <a:cubicBezTo>
                  <a:pt x="3148" y="2136"/>
                  <a:pt x="3007" y="2083"/>
                  <a:pt x="2897" y="1978"/>
                </a:cubicBezTo>
                <a:lnTo>
                  <a:pt x="1018" y="165"/>
                </a:lnTo>
                <a:lnTo>
                  <a:pt x="1012" y="159"/>
                </a:lnTo>
                <a:cubicBezTo>
                  <a:pt x="902" y="53"/>
                  <a:pt x="760" y="1"/>
                  <a:pt x="618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9" name="Google Shape;757;p58">
            <a:extLst>
              <a:ext uri="{FF2B5EF4-FFF2-40B4-BE49-F238E27FC236}">
                <a16:creationId xmlns:a16="http://schemas.microsoft.com/office/drawing/2014/main" id="{7C93FCE4-D190-2242-9F14-CF0D06E0D975}"/>
              </a:ext>
            </a:extLst>
          </p:cNvPr>
          <p:cNvSpPr/>
          <p:nvPr/>
        </p:nvSpPr>
        <p:spPr>
          <a:xfrm>
            <a:off x="2344578" y="1915566"/>
            <a:ext cx="279618" cy="184966"/>
          </a:xfrm>
          <a:custGeom>
            <a:avLst/>
            <a:gdLst/>
            <a:ahLst/>
            <a:cxnLst/>
            <a:rect l="l" t="t" r="r" b="b"/>
            <a:pathLst>
              <a:path w="7604" h="5030" extrusionOk="0">
                <a:moveTo>
                  <a:pt x="6852" y="0"/>
                </a:moveTo>
                <a:cubicBezTo>
                  <a:pt x="6851" y="0"/>
                  <a:pt x="6850" y="0"/>
                  <a:pt x="6848" y="0"/>
                </a:cubicBezTo>
                <a:cubicBezTo>
                  <a:pt x="6698" y="0"/>
                  <a:pt x="6556" y="57"/>
                  <a:pt x="6451" y="163"/>
                </a:cubicBezTo>
                <a:lnTo>
                  <a:pt x="3334" y="3279"/>
                </a:lnTo>
                <a:cubicBezTo>
                  <a:pt x="3224" y="3391"/>
                  <a:pt x="3080" y="3447"/>
                  <a:pt x="2935" y="3447"/>
                </a:cubicBezTo>
                <a:cubicBezTo>
                  <a:pt x="2791" y="3447"/>
                  <a:pt x="2646" y="3391"/>
                  <a:pt x="2536" y="3279"/>
                </a:cubicBezTo>
                <a:cubicBezTo>
                  <a:pt x="2533" y="3279"/>
                  <a:pt x="2533" y="3279"/>
                  <a:pt x="2530" y="3276"/>
                </a:cubicBezTo>
                <a:cubicBezTo>
                  <a:pt x="2521" y="3267"/>
                  <a:pt x="2509" y="3255"/>
                  <a:pt x="2497" y="3246"/>
                </a:cubicBezTo>
                <a:lnTo>
                  <a:pt x="1061" y="1810"/>
                </a:lnTo>
                <a:cubicBezTo>
                  <a:pt x="948" y="1678"/>
                  <a:pt x="789" y="1611"/>
                  <a:pt x="629" y="1611"/>
                </a:cubicBezTo>
                <a:cubicBezTo>
                  <a:pt x="486" y="1611"/>
                  <a:pt x="342" y="1666"/>
                  <a:pt x="233" y="1777"/>
                </a:cubicBezTo>
                <a:cubicBezTo>
                  <a:pt x="1" y="2009"/>
                  <a:pt x="16" y="2391"/>
                  <a:pt x="266" y="2605"/>
                </a:cubicBezTo>
                <a:lnTo>
                  <a:pt x="2542" y="4869"/>
                </a:lnTo>
                <a:cubicBezTo>
                  <a:pt x="2645" y="4972"/>
                  <a:pt x="2782" y="5029"/>
                  <a:pt x="2926" y="5029"/>
                </a:cubicBezTo>
                <a:cubicBezTo>
                  <a:pt x="2929" y="5029"/>
                  <a:pt x="2933" y="5029"/>
                  <a:pt x="2937" y="5029"/>
                </a:cubicBezTo>
                <a:lnTo>
                  <a:pt x="2943" y="5029"/>
                </a:lnTo>
                <a:cubicBezTo>
                  <a:pt x="3096" y="5029"/>
                  <a:pt x="3241" y="4969"/>
                  <a:pt x="3352" y="4860"/>
                </a:cubicBezTo>
                <a:lnTo>
                  <a:pt x="7249" y="964"/>
                </a:lnTo>
                <a:cubicBezTo>
                  <a:pt x="7603" y="606"/>
                  <a:pt x="7352" y="0"/>
                  <a:pt x="6852" y="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796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3"/>
          <p:cNvSpPr txBox="1"/>
          <p:nvPr/>
        </p:nvSpPr>
        <p:spPr>
          <a:xfrm>
            <a:off x="7328411" y="2015964"/>
            <a:ext cx="846600" cy="846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dk1"/>
                </a:solidFill>
                <a:latin typeface="Bebas Neue Bold"/>
                <a:ea typeface="Bebas Neue Bold"/>
                <a:cs typeface="Bebas Neue Bold"/>
                <a:sym typeface="Bebas Neue"/>
              </a:rPr>
              <a:t>??</a:t>
            </a:r>
            <a:endParaRPr sz="2200" b="1" dirty="0">
              <a:solidFill>
                <a:schemeClr val="dk1"/>
              </a:solidFill>
              <a:latin typeface="Bebas Neue Bold"/>
              <a:ea typeface="Bebas Neue Bold"/>
              <a:cs typeface="Bebas Neue Bold"/>
              <a:sym typeface="Bebas Neue"/>
            </a:endParaRPr>
          </a:p>
        </p:txBody>
      </p:sp>
      <p:sp>
        <p:nvSpPr>
          <p:cNvPr id="415" name="Google Shape;415;p43"/>
          <p:cNvSpPr txBox="1">
            <a:spLocks noGrp="1"/>
          </p:cNvSpPr>
          <p:nvPr>
            <p:ph type="title"/>
          </p:nvPr>
        </p:nvSpPr>
        <p:spPr>
          <a:xfrm>
            <a:off x="953450" y="521225"/>
            <a:ext cx="747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Representation</a:t>
            </a:r>
            <a:endParaRPr dirty="0"/>
          </a:p>
        </p:txBody>
      </p:sp>
      <p:sp>
        <p:nvSpPr>
          <p:cNvPr id="15" name="Google Shape;413;p43">
            <a:extLst>
              <a:ext uri="{FF2B5EF4-FFF2-40B4-BE49-F238E27FC236}">
                <a16:creationId xmlns:a16="http://schemas.microsoft.com/office/drawing/2014/main" id="{6F054D76-285D-9648-800B-73D199C1580E}"/>
              </a:ext>
            </a:extLst>
          </p:cNvPr>
          <p:cNvSpPr txBox="1"/>
          <p:nvPr/>
        </p:nvSpPr>
        <p:spPr>
          <a:xfrm>
            <a:off x="1694607" y="1555488"/>
            <a:ext cx="846600" cy="846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Bebas Neue Bold"/>
              <a:ea typeface="Bebas Neue Bold"/>
              <a:cs typeface="Bebas Neue Bold"/>
              <a:sym typeface="Bebas Neue"/>
            </a:endParaRPr>
          </a:p>
        </p:txBody>
      </p:sp>
      <p:sp>
        <p:nvSpPr>
          <p:cNvPr id="16" name="Google Shape;414;p43">
            <a:extLst>
              <a:ext uri="{FF2B5EF4-FFF2-40B4-BE49-F238E27FC236}">
                <a16:creationId xmlns:a16="http://schemas.microsoft.com/office/drawing/2014/main" id="{EBDFE742-43AA-284B-AAB5-8FDA1292B6B4}"/>
              </a:ext>
            </a:extLst>
          </p:cNvPr>
          <p:cNvSpPr txBox="1"/>
          <p:nvPr/>
        </p:nvSpPr>
        <p:spPr>
          <a:xfrm>
            <a:off x="4855491" y="1555488"/>
            <a:ext cx="846600" cy="846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Bebas Neue Bold"/>
              <a:ea typeface="Bebas Neue Bold"/>
              <a:cs typeface="Bebas Neue Bold"/>
              <a:sym typeface="Bebas Neue"/>
            </a:endParaRPr>
          </a:p>
        </p:txBody>
      </p:sp>
      <p:sp>
        <p:nvSpPr>
          <p:cNvPr id="17" name="Google Shape;417;p43">
            <a:extLst>
              <a:ext uri="{FF2B5EF4-FFF2-40B4-BE49-F238E27FC236}">
                <a16:creationId xmlns:a16="http://schemas.microsoft.com/office/drawing/2014/main" id="{2881B69A-4FBD-9545-B120-0DC76086F0B4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48080" y="2749327"/>
            <a:ext cx="3857440" cy="12537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altLang="zh-CN" dirty="0"/>
              <a:t>“redeemer nation”</a:t>
            </a:r>
            <a:br>
              <a:rPr lang="zh-CN" altLang="zh-CN" dirty="0"/>
            </a:br>
            <a:r>
              <a:rPr lang="en-US" altLang="zh-CN" dirty="0"/>
              <a:t>“conqueror of the world’s markets”</a:t>
            </a:r>
            <a:br>
              <a:rPr lang="zh-CN" altLang="zh-CN" dirty="0"/>
            </a:br>
            <a:r>
              <a:rPr lang="en-US" altLang="zh-CN" dirty="0"/>
              <a:t>“global security state”</a:t>
            </a:r>
            <a:r>
              <a:rPr lang="zh-CN" altLang="zh-CN" dirty="0"/>
              <a:t> </a:t>
            </a:r>
            <a:endParaRPr dirty="0"/>
          </a:p>
        </p:txBody>
      </p:sp>
      <p:sp>
        <p:nvSpPr>
          <p:cNvPr id="20" name="Google Shape;418;p43">
            <a:extLst>
              <a:ext uri="{FF2B5EF4-FFF2-40B4-BE49-F238E27FC236}">
                <a16:creationId xmlns:a16="http://schemas.microsoft.com/office/drawing/2014/main" id="{AFED7125-20FA-9441-8102-5A72EFFA35D5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3631619" y="2432344"/>
            <a:ext cx="3394474" cy="17888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altLang="zh-CN" dirty="0"/>
              <a:t>Aristocracy/monarchy/empire</a:t>
            </a:r>
            <a:br>
              <a:rPr lang="zh-CN" altLang="zh-CN" dirty="0"/>
            </a:br>
            <a:r>
              <a:rPr lang="en-US" altLang="zh-CN" dirty="0"/>
              <a:t>hierarchical society</a:t>
            </a:r>
            <a:br>
              <a:rPr lang="zh-CN" altLang="zh-CN" dirty="0"/>
            </a:br>
            <a:r>
              <a:rPr lang="en-US" altLang="zh-CN" dirty="0"/>
              <a:t>socialist tradition</a:t>
            </a:r>
            <a:r>
              <a:rPr lang="zh-CN" altLang="zh-CN" dirty="0"/>
              <a:t> </a:t>
            </a:r>
            <a:endParaRPr dirty="0"/>
          </a:p>
        </p:txBody>
      </p:sp>
      <p:sp>
        <p:nvSpPr>
          <p:cNvPr id="21" name="Google Shape;758;p58">
            <a:extLst>
              <a:ext uri="{FF2B5EF4-FFF2-40B4-BE49-F238E27FC236}">
                <a16:creationId xmlns:a16="http://schemas.microsoft.com/office/drawing/2014/main" id="{23BE835C-1CF2-5A41-BF20-F59199D4F5C2}"/>
              </a:ext>
            </a:extLst>
          </p:cNvPr>
          <p:cNvSpPr/>
          <p:nvPr/>
        </p:nvSpPr>
        <p:spPr>
          <a:xfrm>
            <a:off x="5157809" y="1872753"/>
            <a:ext cx="241963" cy="238028"/>
          </a:xfrm>
          <a:custGeom>
            <a:avLst/>
            <a:gdLst/>
            <a:ahLst/>
            <a:cxnLst/>
            <a:rect l="l" t="t" r="r" b="b"/>
            <a:pathLst>
              <a:path w="6580" h="6473" extrusionOk="0">
                <a:moveTo>
                  <a:pt x="618" y="1"/>
                </a:moveTo>
                <a:cubicBezTo>
                  <a:pt x="474" y="1"/>
                  <a:pt x="329" y="56"/>
                  <a:pt x="220" y="165"/>
                </a:cubicBezTo>
                <a:cubicBezTo>
                  <a:pt x="3" y="385"/>
                  <a:pt x="0" y="737"/>
                  <a:pt x="214" y="957"/>
                </a:cubicBezTo>
                <a:lnTo>
                  <a:pt x="2093" y="2836"/>
                </a:lnTo>
                <a:cubicBezTo>
                  <a:pt x="2313" y="3059"/>
                  <a:pt x="2313" y="3414"/>
                  <a:pt x="2093" y="3637"/>
                </a:cubicBezTo>
                <a:lnTo>
                  <a:pt x="214" y="5516"/>
                </a:lnTo>
                <a:cubicBezTo>
                  <a:pt x="0" y="5736"/>
                  <a:pt x="3" y="6088"/>
                  <a:pt x="220" y="6308"/>
                </a:cubicBezTo>
                <a:cubicBezTo>
                  <a:pt x="329" y="6418"/>
                  <a:pt x="474" y="6473"/>
                  <a:pt x="618" y="6473"/>
                </a:cubicBezTo>
                <a:cubicBezTo>
                  <a:pt x="760" y="6473"/>
                  <a:pt x="902" y="6420"/>
                  <a:pt x="1012" y="6314"/>
                </a:cubicBezTo>
                <a:lnTo>
                  <a:pt x="1018" y="6308"/>
                </a:lnTo>
                <a:lnTo>
                  <a:pt x="2897" y="4495"/>
                </a:lnTo>
                <a:cubicBezTo>
                  <a:pt x="3007" y="4390"/>
                  <a:pt x="3148" y="4337"/>
                  <a:pt x="3290" y="4337"/>
                </a:cubicBezTo>
                <a:cubicBezTo>
                  <a:pt x="3431" y="4337"/>
                  <a:pt x="3573" y="4390"/>
                  <a:pt x="3683" y="4495"/>
                </a:cubicBezTo>
                <a:lnTo>
                  <a:pt x="5562" y="6308"/>
                </a:lnTo>
                <a:lnTo>
                  <a:pt x="5568" y="6314"/>
                </a:lnTo>
                <a:cubicBezTo>
                  <a:pt x="5678" y="6420"/>
                  <a:pt x="5820" y="6473"/>
                  <a:pt x="5962" y="6473"/>
                </a:cubicBezTo>
                <a:cubicBezTo>
                  <a:pt x="6106" y="6473"/>
                  <a:pt x="6250" y="6418"/>
                  <a:pt x="6360" y="6308"/>
                </a:cubicBezTo>
                <a:cubicBezTo>
                  <a:pt x="6577" y="6088"/>
                  <a:pt x="6580" y="5736"/>
                  <a:pt x="6366" y="5516"/>
                </a:cubicBezTo>
                <a:lnTo>
                  <a:pt x="4487" y="3637"/>
                </a:lnTo>
                <a:cubicBezTo>
                  <a:pt x="4267" y="3414"/>
                  <a:pt x="4267" y="3059"/>
                  <a:pt x="4487" y="2836"/>
                </a:cubicBezTo>
                <a:lnTo>
                  <a:pt x="6366" y="957"/>
                </a:lnTo>
                <a:cubicBezTo>
                  <a:pt x="6580" y="737"/>
                  <a:pt x="6577" y="385"/>
                  <a:pt x="6360" y="165"/>
                </a:cubicBezTo>
                <a:cubicBezTo>
                  <a:pt x="6250" y="56"/>
                  <a:pt x="6106" y="1"/>
                  <a:pt x="5962" y="1"/>
                </a:cubicBezTo>
                <a:cubicBezTo>
                  <a:pt x="5820" y="1"/>
                  <a:pt x="5678" y="53"/>
                  <a:pt x="5568" y="159"/>
                </a:cubicBezTo>
                <a:lnTo>
                  <a:pt x="5562" y="165"/>
                </a:lnTo>
                <a:lnTo>
                  <a:pt x="3683" y="1978"/>
                </a:lnTo>
                <a:cubicBezTo>
                  <a:pt x="3573" y="2083"/>
                  <a:pt x="3431" y="2136"/>
                  <a:pt x="3290" y="2136"/>
                </a:cubicBezTo>
                <a:cubicBezTo>
                  <a:pt x="3148" y="2136"/>
                  <a:pt x="3007" y="2083"/>
                  <a:pt x="2897" y="1978"/>
                </a:cubicBezTo>
                <a:lnTo>
                  <a:pt x="1018" y="165"/>
                </a:lnTo>
                <a:lnTo>
                  <a:pt x="1012" y="159"/>
                </a:lnTo>
                <a:cubicBezTo>
                  <a:pt x="902" y="53"/>
                  <a:pt x="760" y="1"/>
                  <a:pt x="618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22" name="Google Shape;757;p58">
            <a:extLst>
              <a:ext uri="{FF2B5EF4-FFF2-40B4-BE49-F238E27FC236}">
                <a16:creationId xmlns:a16="http://schemas.microsoft.com/office/drawing/2014/main" id="{20F2F250-41D4-E441-9766-AB37F1607AD3}"/>
              </a:ext>
            </a:extLst>
          </p:cNvPr>
          <p:cNvSpPr/>
          <p:nvPr/>
        </p:nvSpPr>
        <p:spPr>
          <a:xfrm>
            <a:off x="1978098" y="1923481"/>
            <a:ext cx="279618" cy="184966"/>
          </a:xfrm>
          <a:custGeom>
            <a:avLst/>
            <a:gdLst/>
            <a:ahLst/>
            <a:cxnLst/>
            <a:rect l="l" t="t" r="r" b="b"/>
            <a:pathLst>
              <a:path w="7604" h="5030" extrusionOk="0">
                <a:moveTo>
                  <a:pt x="6852" y="0"/>
                </a:moveTo>
                <a:cubicBezTo>
                  <a:pt x="6851" y="0"/>
                  <a:pt x="6850" y="0"/>
                  <a:pt x="6848" y="0"/>
                </a:cubicBezTo>
                <a:cubicBezTo>
                  <a:pt x="6698" y="0"/>
                  <a:pt x="6556" y="57"/>
                  <a:pt x="6451" y="163"/>
                </a:cubicBezTo>
                <a:lnTo>
                  <a:pt x="3334" y="3279"/>
                </a:lnTo>
                <a:cubicBezTo>
                  <a:pt x="3224" y="3391"/>
                  <a:pt x="3080" y="3447"/>
                  <a:pt x="2935" y="3447"/>
                </a:cubicBezTo>
                <a:cubicBezTo>
                  <a:pt x="2791" y="3447"/>
                  <a:pt x="2646" y="3391"/>
                  <a:pt x="2536" y="3279"/>
                </a:cubicBezTo>
                <a:cubicBezTo>
                  <a:pt x="2533" y="3279"/>
                  <a:pt x="2533" y="3279"/>
                  <a:pt x="2530" y="3276"/>
                </a:cubicBezTo>
                <a:cubicBezTo>
                  <a:pt x="2521" y="3267"/>
                  <a:pt x="2509" y="3255"/>
                  <a:pt x="2497" y="3246"/>
                </a:cubicBezTo>
                <a:lnTo>
                  <a:pt x="1061" y="1810"/>
                </a:lnTo>
                <a:cubicBezTo>
                  <a:pt x="948" y="1678"/>
                  <a:pt x="789" y="1611"/>
                  <a:pt x="629" y="1611"/>
                </a:cubicBezTo>
                <a:cubicBezTo>
                  <a:pt x="486" y="1611"/>
                  <a:pt x="342" y="1666"/>
                  <a:pt x="233" y="1777"/>
                </a:cubicBezTo>
                <a:cubicBezTo>
                  <a:pt x="1" y="2009"/>
                  <a:pt x="16" y="2391"/>
                  <a:pt x="266" y="2605"/>
                </a:cubicBezTo>
                <a:lnTo>
                  <a:pt x="2542" y="4869"/>
                </a:lnTo>
                <a:cubicBezTo>
                  <a:pt x="2645" y="4972"/>
                  <a:pt x="2782" y="5029"/>
                  <a:pt x="2926" y="5029"/>
                </a:cubicBezTo>
                <a:cubicBezTo>
                  <a:pt x="2929" y="5029"/>
                  <a:pt x="2933" y="5029"/>
                  <a:pt x="2937" y="5029"/>
                </a:cubicBezTo>
                <a:lnTo>
                  <a:pt x="2943" y="5029"/>
                </a:lnTo>
                <a:cubicBezTo>
                  <a:pt x="3096" y="5029"/>
                  <a:pt x="3241" y="4969"/>
                  <a:pt x="3352" y="4860"/>
                </a:cubicBezTo>
                <a:lnTo>
                  <a:pt x="7249" y="964"/>
                </a:lnTo>
                <a:cubicBezTo>
                  <a:pt x="7603" y="606"/>
                  <a:pt x="7352" y="0"/>
                  <a:pt x="6852" y="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09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71"/>
          <p:cNvSpPr txBox="1">
            <a:spLocks noGrp="1"/>
          </p:cNvSpPr>
          <p:nvPr>
            <p:ph type="ctrTitle"/>
          </p:nvPr>
        </p:nvSpPr>
        <p:spPr>
          <a:xfrm>
            <a:off x="953450" y="669825"/>
            <a:ext cx="3000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1203" name="Google Shape;1203;p71"/>
          <p:cNvSpPr txBox="1"/>
          <p:nvPr/>
        </p:nvSpPr>
        <p:spPr>
          <a:xfrm>
            <a:off x="953450" y="4247409"/>
            <a:ext cx="30000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Please keep this slide for attribution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0"/>
          <p:cNvSpPr txBox="1">
            <a:spLocks noGrp="1"/>
          </p:cNvSpPr>
          <p:nvPr>
            <p:ph type="title"/>
          </p:nvPr>
        </p:nvSpPr>
        <p:spPr>
          <a:xfrm>
            <a:off x="953450" y="1382975"/>
            <a:ext cx="4634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Prior to </a:t>
            </a:r>
            <a:r>
              <a:rPr lang="en" dirty="0"/>
              <a:t>the Cold war</a:t>
            </a:r>
            <a:endParaRPr dirty="0"/>
          </a:p>
        </p:txBody>
      </p:sp>
      <p:sp>
        <p:nvSpPr>
          <p:cNvPr id="394" name="Google Shape;394;p40"/>
          <p:cNvSpPr txBox="1">
            <a:spLocks noGrp="1"/>
          </p:cNvSpPr>
          <p:nvPr>
            <p:ph type="body" idx="1"/>
          </p:nvPr>
        </p:nvSpPr>
        <p:spPr>
          <a:xfrm>
            <a:off x="953450" y="2090425"/>
            <a:ext cx="4634100" cy="16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hlink"/>
              </a:buClr>
              <a:buSzPts val="1100"/>
              <a:buNone/>
            </a:pPr>
            <a:r>
              <a:rPr lang="en-US" sz="1800" b="1" dirty="0"/>
              <a:t>Joseph Stalin </a:t>
            </a:r>
            <a:r>
              <a:rPr lang="en-US" sz="1800" dirty="0"/>
              <a:t>to exclude the </a:t>
            </a:r>
            <a:r>
              <a:rPr lang="en-US" sz="1800" b="1" dirty="0" err="1"/>
              <a:t>lovestoneites</a:t>
            </a:r>
            <a:r>
              <a:rPr lang="en-US" sz="1800" dirty="0"/>
              <a:t> from the Communist International.</a:t>
            </a:r>
          </a:p>
          <a:p>
            <a:pPr marL="0" lvl="0" indent="0">
              <a:buClr>
                <a:schemeClr val="hlink"/>
              </a:buClr>
              <a:buSzPts val="1100"/>
              <a:buNone/>
            </a:pPr>
            <a:endParaRPr lang="en-US" sz="1800" dirty="0"/>
          </a:p>
          <a:p>
            <a:pPr marL="0" lvl="0" indent="0">
              <a:buClr>
                <a:schemeClr val="hlink"/>
              </a:buClr>
              <a:buSzPts val="1100"/>
              <a:buNone/>
            </a:pPr>
            <a:r>
              <a:rPr lang="en-US" altLang="zh-CN" sz="1800" b="1" dirty="0"/>
              <a:t>American scholars </a:t>
            </a:r>
            <a:r>
              <a:rPr lang="en-US" altLang="zh-CN" sz="1800" dirty="0"/>
              <a:t>reappropriated it to portray the US as “</a:t>
            </a:r>
            <a:r>
              <a:rPr lang="en-US" altLang="zh-CN" sz="1800" b="1" dirty="0"/>
              <a:t>destined to perform a special role in the world of nations</a:t>
            </a:r>
            <a:r>
              <a:rPr lang="en-US" altLang="zh-CN" sz="1800" dirty="0"/>
              <a:t>”.</a:t>
            </a:r>
            <a:endParaRPr sz="1800" dirty="0"/>
          </a:p>
        </p:txBody>
      </p:sp>
      <p:pic>
        <p:nvPicPr>
          <p:cNvPr id="395" name="Google Shape;395;p40"/>
          <p:cNvPicPr preferRelativeResize="0"/>
          <p:nvPr/>
        </p:nvPicPr>
        <p:blipFill>
          <a:blip r:embed="rId3"/>
          <a:srcRect l="3257" r="3257"/>
          <a:stretch/>
        </p:blipFill>
        <p:spPr>
          <a:xfrm>
            <a:off x="6033450" y="1297000"/>
            <a:ext cx="2129801" cy="262702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" name="圆角矩形标注 3">
            <a:extLst>
              <a:ext uri="{FF2B5EF4-FFF2-40B4-BE49-F238E27FC236}">
                <a16:creationId xmlns:a16="http://schemas.microsoft.com/office/drawing/2014/main" id="{871C95E5-5B91-D941-9452-88FEF2C445FB}"/>
              </a:ext>
            </a:extLst>
          </p:cNvPr>
          <p:cNvSpPr/>
          <p:nvPr/>
        </p:nvSpPr>
        <p:spPr>
          <a:xfrm>
            <a:off x="4438899" y="530517"/>
            <a:ext cx="1479177" cy="766483"/>
          </a:xfrm>
          <a:prstGeom prst="wedgeRoundRectCallout">
            <a:avLst>
              <a:gd name="adj1" fmla="val 46440"/>
              <a:gd name="adj2" fmla="val 800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“the heresy of American Exceptionalism” </a:t>
            </a:r>
          </a:p>
        </p:txBody>
      </p:sp>
    </p:spTree>
    <p:extLst>
      <p:ext uri="{BB962C8B-B14F-4D97-AF65-F5344CB8AC3E}">
        <p14:creationId xmlns:p14="http://schemas.microsoft.com/office/powerpoint/2010/main" val="3652648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3"/>
          <p:cNvSpPr txBox="1"/>
          <p:nvPr/>
        </p:nvSpPr>
        <p:spPr>
          <a:xfrm>
            <a:off x="2061087" y="1547573"/>
            <a:ext cx="846600" cy="846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Bebas Neue Bold"/>
              <a:ea typeface="Bebas Neue Bold"/>
              <a:cs typeface="Bebas Neue Bold"/>
              <a:sym typeface="Bebas Neue"/>
            </a:endParaRPr>
          </a:p>
        </p:txBody>
      </p:sp>
      <p:sp>
        <p:nvSpPr>
          <p:cNvPr id="414" name="Google Shape;414;p43"/>
          <p:cNvSpPr txBox="1"/>
          <p:nvPr/>
        </p:nvSpPr>
        <p:spPr>
          <a:xfrm>
            <a:off x="5795872" y="1547573"/>
            <a:ext cx="846600" cy="846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Bebas Neue Bold"/>
              <a:ea typeface="Bebas Neue Bold"/>
              <a:cs typeface="Bebas Neue Bold"/>
              <a:sym typeface="Bebas Neue"/>
            </a:endParaRPr>
          </a:p>
        </p:txBody>
      </p:sp>
      <p:sp>
        <p:nvSpPr>
          <p:cNvPr id="415" name="Google Shape;415;p43"/>
          <p:cNvSpPr txBox="1">
            <a:spLocks noGrp="1"/>
          </p:cNvSpPr>
          <p:nvPr>
            <p:ph type="title"/>
          </p:nvPr>
        </p:nvSpPr>
        <p:spPr>
          <a:xfrm>
            <a:off x="953450" y="521225"/>
            <a:ext cx="747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Representation</a:t>
            </a:r>
            <a:endParaRPr dirty="0"/>
          </a:p>
        </p:txBody>
      </p:sp>
      <p:sp>
        <p:nvSpPr>
          <p:cNvPr id="417" name="Google Shape;417;p43"/>
          <p:cNvSpPr txBox="1">
            <a:spLocks noGrp="1"/>
          </p:cNvSpPr>
          <p:nvPr>
            <p:ph type="title" idx="2"/>
          </p:nvPr>
        </p:nvSpPr>
        <p:spPr>
          <a:xfrm>
            <a:off x="714560" y="2741412"/>
            <a:ext cx="3857440" cy="12537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altLang="zh-CN" dirty="0"/>
              <a:t>“redeemer nation”</a:t>
            </a:r>
            <a:br>
              <a:rPr lang="zh-CN" altLang="zh-CN" dirty="0"/>
            </a:br>
            <a:r>
              <a:rPr lang="en-US" altLang="zh-CN" dirty="0"/>
              <a:t>“conqueror of the world’s markets”</a:t>
            </a:r>
            <a:br>
              <a:rPr lang="zh-CN" altLang="zh-CN" dirty="0"/>
            </a:br>
            <a:r>
              <a:rPr lang="en-US" altLang="zh-CN" dirty="0"/>
              <a:t>“global security state”</a:t>
            </a:r>
            <a:r>
              <a:rPr lang="zh-CN" altLang="zh-CN" dirty="0"/>
              <a:t> </a:t>
            </a:r>
            <a:endParaRPr dirty="0"/>
          </a:p>
        </p:txBody>
      </p:sp>
      <p:sp>
        <p:nvSpPr>
          <p:cNvPr id="418" name="Google Shape;418;p43"/>
          <p:cNvSpPr txBox="1">
            <a:spLocks noGrp="1"/>
          </p:cNvSpPr>
          <p:nvPr>
            <p:ph type="title" idx="3"/>
          </p:nvPr>
        </p:nvSpPr>
        <p:spPr>
          <a:xfrm>
            <a:off x="4572000" y="2424429"/>
            <a:ext cx="3394474" cy="17888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altLang="zh-CN" dirty="0"/>
              <a:t>Aristocracy/monarchy/empire</a:t>
            </a:r>
            <a:br>
              <a:rPr lang="zh-CN" altLang="zh-CN" dirty="0"/>
            </a:br>
            <a:r>
              <a:rPr lang="en-US" altLang="zh-CN" dirty="0"/>
              <a:t>hierarchical society</a:t>
            </a:r>
            <a:br>
              <a:rPr lang="zh-CN" altLang="zh-CN" dirty="0"/>
            </a:br>
            <a:r>
              <a:rPr lang="en-US" altLang="zh-CN" dirty="0"/>
              <a:t>socialist tradition</a:t>
            </a:r>
            <a:r>
              <a:rPr lang="zh-CN" altLang="zh-CN" dirty="0"/>
              <a:t> </a:t>
            </a:r>
            <a:endParaRPr dirty="0"/>
          </a:p>
        </p:txBody>
      </p:sp>
      <p:sp>
        <p:nvSpPr>
          <p:cNvPr id="18" name="Google Shape;758;p58">
            <a:extLst>
              <a:ext uri="{FF2B5EF4-FFF2-40B4-BE49-F238E27FC236}">
                <a16:creationId xmlns:a16="http://schemas.microsoft.com/office/drawing/2014/main" id="{185E5A6B-CDB0-7D4B-A68F-972A1A799C0E}"/>
              </a:ext>
            </a:extLst>
          </p:cNvPr>
          <p:cNvSpPr/>
          <p:nvPr/>
        </p:nvSpPr>
        <p:spPr>
          <a:xfrm>
            <a:off x="6098190" y="1864838"/>
            <a:ext cx="241963" cy="238028"/>
          </a:xfrm>
          <a:custGeom>
            <a:avLst/>
            <a:gdLst/>
            <a:ahLst/>
            <a:cxnLst/>
            <a:rect l="l" t="t" r="r" b="b"/>
            <a:pathLst>
              <a:path w="6580" h="6473" extrusionOk="0">
                <a:moveTo>
                  <a:pt x="618" y="1"/>
                </a:moveTo>
                <a:cubicBezTo>
                  <a:pt x="474" y="1"/>
                  <a:pt x="329" y="56"/>
                  <a:pt x="220" y="165"/>
                </a:cubicBezTo>
                <a:cubicBezTo>
                  <a:pt x="3" y="385"/>
                  <a:pt x="0" y="737"/>
                  <a:pt x="214" y="957"/>
                </a:cubicBezTo>
                <a:lnTo>
                  <a:pt x="2093" y="2836"/>
                </a:lnTo>
                <a:cubicBezTo>
                  <a:pt x="2313" y="3059"/>
                  <a:pt x="2313" y="3414"/>
                  <a:pt x="2093" y="3637"/>
                </a:cubicBezTo>
                <a:lnTo>
                  <a:pt x="214" y="5516"/>
                </a:lnTo>
                <a:cubicBezTo>
                  <a:pt x="0" y="5736"/>
                  <a:pt x="3" y="6088"/>
                  <a:pt x="220" y="6308"/>
                </a:cubicBezTo>
                <a:cubicBezTo>
                  <a:pt x="329" y="6418"/>
                  <a:pt x="474" y="6473"/>
                  <a:pt x="618" y="6473"/>
                </a:cubicBezTo>
                <a:cubicBezTo>
                  <a:pt x="760" y="6473"/>
                  <a:pt x="902" y="6420"/>
                  <a:pt x="1012" y="6314"/>
                </a:cubicBezTo>
                <a:lnTo>
                  <a:pt x="1018" y="6308"/>
                </a:lnTo>
                <a:lnTo>
                  <a:pt x="2897" y="4495"/>
                </a:lnTo>
                <a:cubicBezTo>
                  <a:pt x="3007" y="4390"/>
                  <a:pt x="3148" y="4337"/>
                  <a:pt x="3290" y="4337"/>
                </a:cubicBezTo>
                <a:cubicBezTo>
                  <a:pt x="3431" y="4337"/>
                  <a:pt x="3573" y="4390"/>
                  <a:pt x="3683" y="4495"/>
                </a:cubicBezTo>
                <a:lnTo>
                  <a:pt x="5562" y="6308"/>
                </a:lnTo>
                <a:lnTo>
                  <a:pt x="5568" y="6314"/>
                </a:lnTo>
                <a:cubicBezTo>
                  <a:pt x="5678" y="6420"/>
                  <a:pt x="5820" y="6473"/>
                  <a:pt x="5962" y="6473"/>
                </a:cubicBezTo>
                <a:cubicBezTo>
                  <a:pt x="6106" y="6473"/>
                  <a:pt x="6250" y="6418"/>
                  <a:pt x="6360" y="6308"/>
                </a:cubicBezTo>
                <a:cubicBezTo>
                  <a:pt x="6577" y="6088"/>
                  <a:pt x="6580" y="5736"/>
                  <a:pt x="6366" y="5516"/>
                </a:cubicBezTo>
                <a:lnTo>
                  <a:pt x="4487" y="3637"/>
                </a:lnTo>
                <a:cubicBezTo>
                  <a:pt x="4267" y="3414"/>
                  <a:pt x="4267" y="3059"/>
                  <a:pt x="4487" y="2836"/>
                </a:cubicBezTo>
                <a:lnTo>
                  <a:pt x="6366" y="957"/>
                </a:lnTo>
                <a:cubicBezTo>
                  <a:pt x="6580" y="737"/>
                  <a:pt x="6577" y="385"/>
                  <a:pt x="6360" y="165"/>
                </a:cubicBezTo>
                <a:cubicBezTo>
                  <a:pt x="6250" y="56"/>
                  <a:pt x="6106" y="1"/>
                  <a:pt x="5962" y="1"/>
                </a:cubicBezTo>
                <a:cubicBezTo>
                  <a:pt x="5820" y="1"/>
                  <a:pt x="5678" y="53"/>
                  <a:pt x="5568" y="159"/>
                </a:cubicBezTo>
                <a:lnTo>
                  <a:pt x="5562" y="165"/>
                </a:lnTo>
                <a:lnTo>
                  <a:pt x="3683" y="1978"/>
                </a:lnTo>
                <a:cubicBezTo>
                  <a:pt x="3573" y="2083"/>
                  <a:pt x="3431" y="2136"/>
                  <a:pt x="3290" y="2136"/>
                </a:cubicBezTo>
                <a:cubicBezTo>
                  <a:pt x="3148" y="2136"/>
                  <a:pt x="3007" y="2083"/>
                  <a:pt x="2897" y="1978"/>
                </a:cubicBezTo>
                <a:lnTo>
                  <a:pt x="1018" y="165"/>
                </a:lnTo>
                <a:lnTo>
                  <a:pt x="1012" y="159"/>
                </a:lnTo>
                <a:cubicBezTo>
                  <a:pt x="902" y="53"/>
                  <a:pt x="760" y="1"/>
                  <a:pt x="618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9" name="Google Shape;757;p58">
            <a:extLst>
              <a:ext uri="{FF2B5EF4-FFF2-40B4-BE49-F238E27FC236}">
                <a16:creationId xmlns:a16="http://schemas.microsoft.com/office/drawing/2014/main" id="{7C93FCE4-D190-2242-9F14-CF0D06E0D975}"/>
              </a:ext>
            </a:extLst>
          </p:cNvPr>
          <p:cNvSpPr/>
          <p:nvPr/>
        </p:nvSpPr>
        <p:spPr>
          <a:xfrm>
            <a:off x="2344578" y="1915566"/>
            <a:ext cx="279618" cy="184966"/>
          </a:xfrm>
          <a:custGeom>
            <a:avLst/>
            <a:gdLst/>
            <a:ahLst/>
            <a:cxnLst/>
            <a:rect l="l" t="t" r="r" b="b"/>
            <a:pathLst>
              <a:path w="7604" h="5030" extrusionOk="0">
                <a:moveTo>
                  <a:pt x="6852" y="0"/>
                </a:moveTo>
                <a:cubicBezTo>
                  <a:pt x="6851" y="0"/>
                  <a:pt x="6850" y="0"/>
                  <a:pt x="6848" y="0"/>
                </a:cubicBezTo>
                <a:cubicBezTo>
                  <a:pt x="6698" y="0"/>
                  <a:pt x="6556" y="57"/>
                  <a:pt x="6451" y="163"/>
                </a:cubicBezTo>
                <a:lnTo>
                  <a:pt x="3334" y="3279"/>
                </a:lnTo>
                <a:cubicBezTo>
                  <a:pt x="3224" y="3391"/>
                  <a:pt x="3080" y="3447"/>
                  <a:pt x="2935" y="3447"/>
                </a:cubicBezTo>
                <a:cubicBezTo>
                  <a:pt x="2791" y="3447"/>
                  <a:pt x="2646" y="3391"/>
                  <a:pt x="2536" y="3279"/>
                </a:cubicBezTo>
                <a:cubicBezTo>
                  <a:pt x="2533" y="3279"/>
                  <a:pt x="2533" y="3279"/>
                  <a:pt x="2530" y="3276"/>
                </a:cubicBezTo>
                <a:cubicBezTo>
                  <a:pt x="2521" y="3267"/>
                  <a:pt x="2509" y="3255"/>
                  <a:pt x="2497" y="3246"/>
                </a:cubicBezTo>
                <a:lnTo>
                  <a:pt x="1061" y="1810"/>
                </a:lnTo>
                <a:cubicBezTo>
                  <a:pt x="948" y="1678"/>
                  <a:pt x="789" y="1611"/>
                  <a:pt x="629" y="1611"/>
                </a:cubicBezTo>
                <a:cubicBezTo>
                  <a:pt x="486" y="1611"/>
                  <a:pt x="342" y="1666"/>
                  <a:pt x="233" y="1777"/>
                </a:cubicBezTo>
                <a:cubicBezTo>
                  <a:pt x="1" y="2009"/>
                  <a:pt x="16" y="2391"/>
                  <a:pt x="266" y="2605"/>
                </a:cubicBezTo>
                <a:lnTo>
                  <a:pt x="2542" y="4869"/>
                </a:lnTo>
                <a:cubicBezTo>
                  <a:pt x="2645" y="4972"/>
                  <a:pt x="2782" y="5029"/>
                  <a:pt x="2926" y="5029"/>
                </a:cubicBezTo>
                <a:cubicBezTo>
                  <a:pt x="2929" y="5029"/>
                  <a:pt x="2933" y="5029"/>
                  <a:pt x="2937" y="5029"/>
                </a:cubicBezTo>
                <a:lnTo>
                  <a:pt x="2943" y="5029"/>
                </a:lnTo>
                <a:cubicBezTo>
                  <a:pt x="3096" y="5029"/>
                  <a:pt x="3241" y="4969"/>
                  <a:pt x="3352" y="4860"/>
                </a:cubicBezTo>
                <a:lnTo>
                  <a:pt x="7249" y="964"/>
                </a:lnTo>
                <a:cubicBezTo>
                  <a:pt x="7603" y="606"/>
                  <a:pt x="7352" y="0"/>
                  <a:pt x="6852" y="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0"/>
          <p:cNvSpPr txBox="1">
            <a:spLocks noGrp="1"/>
          </p:cNvSpPr>
          <p:nvPr>
            <p:ph type="title"/>
          </p:nvPr>
        </p:nvSpPr>
        <p:spPr>
          <a:xfrm>
            <a:off x="953450" y="1382975"/>
            <a:ext cx="4634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During </a:t>
            </a:r>
            <a:r>
              <a:rPr lang="en" dirty="0"/>
              <a:t>the Cold war</a:t>
            </a:r>
            <a:endParaRPr dirty="0"/>
          </a:p>
        </p:txBody>
      </p:sp>
      <p:sp>
        <p:nvSpPr>
          <p:cNvPr id="394" name="Google Shape;394;p40"/>
          <p:cNvSpPr txBox="1">
            <a:spLocks noGrp="1"/>
          </p:cNvSpPr>
          <p:nvPr>
            <p:ph type="body" idx="1"/>
          </p:nvPr>
        </p:nvSpPr>
        <p:spPr>
          <a:xfrm>
            <a:off x="953450" y="2090425"/>
            <a:ext cx="6590350" cy="16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hlink"/>
              </a:buClr>
              <a:buSzPts val="1100"/>
              <a:buNone/>
            </a:pPr>
            <a:r>
              <a:rPr lang="en-US" sz="1800" dirty="0"/>
              <a:t>Exceptionalism, as an academic discourse</a:t>
            </a:r>
          </a:p>
          <a:p>
            <a:pPr marL="0" indent="0">
              <a:buClr>
                <a:schemeClr val="hlink"/>
              </a:buClr>
              <a:buSzPts val="1100"/>
              <a:buNone/>
            </a:pPr>
            <a:endParaRPr lang="en-US" sz="1800" dirty="0"/>
          </a:p>
          <a:p>
            <a:pPr marL="285750" indent="-285750">
              <a:buClr>
                <a:schemeClr val="hlink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800" dirty="0"/>
              <a:t>to</a:t>
            </a:r>
            <a:r>
              <a:rPr lang="en-US" sz="1800" b="1" dirty="0"/>
              <a:t> explain </a:t>
            </a:r>
            <a:r>
              <a:rPr lang="en-US" sz="1800" dirty="0"/>
              <a:t>their research practice, </a:t>
            </a:r>
          </a:p>
          <a:p>
            <a:pPr marL="285750" indent="-285750">
              <a:buClr>
                <a:schemeClr val="hlink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800" dirty="0"/>
              <a:t>to </a:t>
            </a:r>
            <a:r>
              <a:rPr lang="en-US" sz="1800" b="1" dirty="0"/>
              <a:t>interpret</a:t>
            </a:r>
            <a:r>
              <a:rPr lang="en-US" sz="1800" dirty="0"/>
              <a:t> a scholarly problem, </a:t>
            </a:r>
          </a:p>
          <a:p>
            <a:pPr marL="285750" indent="-285750">
              <a:buClr>
                <a:schemeClr val="hlink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800" dirty="0"/>
              <a:t>to </a:t>
            </a:r>
            <a:r>
              <a:rPr lang="en-US" sz="1800" b="1" dirty="0"/>
              <a:t>teach</a:t>
            </a:r>
            <a:r>
              <a:rPr lang="en-US" sz="1800" dirty="0"/>
              <a:t> disciplines ranging from humanities to social sciences, and to live by it as an ethos. 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2923533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4"/>
          <p:cNvSpPr txBox="1">
            <a:spLocks noGrp="1"/>
          </p:cNvSpPr>
          <p:nvPr>
            <p:ph type="title"/>
          </p:nvPr>
        </p:nvSpPr>
        <p:spPr>
          <a:xfrm>
            <a:off x="953450" y="521225"/>
            <a:ext cx="6580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Representation</a:t>
            </a:r>
            <a:endParaRPr dirty="0"/>
          </a:p>
        </p:txBody>
      </p:sp>
      <p:sp>
        <p:nvSpPr>
          <p:cNvPr id="434" name="Google Shape;434;p44"/>
          <p:cNvSpPr txBox="1">
            <a:spLocks noGrp="1"/>
          </p:cNvSpPr>
          <p:nvPr>
            <p:ph type="title" idx="2"/>
          </p:nvPr>
        </p:nvSpPr>
        <p:spPr>
          <a:xfrm>
            <a:off x="953450" y="2566825"/>
            <a:ext cx="2243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Superiority</a:t>
            </a:r>
            <a:endParaRPr dirty="0"/>
          </a:p>
        </p:txBody>
      </p:sp>
      <p:sp>
        <p:nvSpPr>
          <p:cNvPr id="436" name="Google Shape;436;p44"/>
          <p:cNvSpPr txBox="1">
            <a:spLocks noGrp="1"/>
          </p:cNvSpPr>
          <p:nvPr>
            <p:ph type="title" idx="3"/>
          </p:nvPr>
        </p:nvSpPr>
        <p:spPr>
          <a:xfrm>
            <a:off x="2999534" y="2854825"/>
            <a:ext cx="2076021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altLang="zh-CN" dirty="0"/>
              <a:t>a threat to </a:t>
            </a:r>
            <a:br>
              <a:rPr lang="en-US" altLang="zh-CN" dirty="0"/>
            </a:br>
            <a:r>
              <a:rPr lang="en-US" altLang="zh-CN" dirty="0"/>
              <a:t>world order </a:t>
            </a:r>
            <a:endParaRPr dirty="0"/>
          </a:p>
        </p:txBody>
      </p:sp>
      <p:sp>
        <p:nvSpPr>
          <p:cNvPr id="438" name="Google Shape;438;p44"/>
          <p:cNvSpPr txBox="1">
            <a:spLocks noGrp="1"/>
          </p:cNvSpPr>
          <p:nvPr>
            <p:ph type="title" idx="5"/>
          </p:nvPr>
        </p:nvSpPr>
        <p:spPr>
          <a:xfrm>
            <a:off x="5390415" y="2886071"/>
            <a:ext cx="2243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altLang="zh-CN" dirty="0"/>
              <a:t>probable victim of that threat</a:t>
            </a:r>
            <a:r>
              <a:rPr lang="zh-CN" altLang="zh-CN" dirty="0"/>
              <a:t> </a:t>
            </a:r>
            <a:endParaRPr dirty="0"/>
          </a:p>
        </p:txBody>
      </p:sp>
      <p:sp>
        <p:nvSpPr>
          <p:cNvPr id="440" name="Google Shape;440;p44"/>
          <p:cNvSpPr txBox="1"/>
          <p:nvPr/>
        </p:nvSpPr>
        <p:spPr>
          <a:xfrm>
            <a:off x="1048525" y="1566698"/>
            <a:ext cx="846600" cy="846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200" b="1" dirty="0">
                <a:solidFill>
                  <a:schemeClr val="dk1"/>
                </a:solidFill>
                <a:latin typeface="Bebas Neue Bold"/>
                <a:ea typeface="Bebas Neue Bold"/>
                <a:cs typeface="Bebas Neue Bold"/>
                <a:sym typeface="Bebas Neue"/>
              </a:rPr>
              <a:t>US</a:t>
            </a:r>
            <a:endParaRPr sz="2200" b="1" dirty="0">
              <a:solidFill>
                <a:schemeClr val="dk1"/>
              </a:solidFill>
              <a:latin typeface="Bebas Neue Bold"/>
              <a:ea typeface="Bebas Neue Bold"/>
              <a:cs typeface="Bebas Neue Bold"/>
              <a:sym typeface="Bebas Neue"/>
            </a:endParaRPr>
          </a:p>
        </p:txBody>
      </p:sp>
      <p:sp>
        <p:nvSpPr>
          <p:cNvPr id="441" name="Google Shape;441;p44"/>
          <p:cNvSpPr txBox="1"/>
          <p:nvPr/>
        </p:nvSpPr>
        <p:spPr>
          <a:xfrm>
            <a:off x="3530555" y="1566698"/>
            <a:ext cx="846600" cy="846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200" b="1" dirty="0">
                <a:solidFill>
                  <a:schemeClr val="dk1"/>
                </a:solidFill>
                <a:latin typeface="Bebas Neue Bold"/>
                <a:ea typeface="Bebas Neue Bold"/>
                <a:cs typeface="Bebas Neue Bold"/>
                <a:sym typeface="Bebas Neue"/>
              </a:rPr>
              <a:t>USSR</a:t>
            </a:r>
            <a:endParaRPr sz="2200" b="1" dirty="0">
              <a:solidFill>
                <a:schemeClr val="dk1"/>
              </a:solidFill>
              <a:latin typeface="Bebas Neue Bold"/>
              <a:ea typeface="Bebas Neue Bold"/>
              <a:cs typeface="Bebas Neue Bold"/>
              <a:sym typeface="Bebas Neue"/>
            </a:endParaRPr>
          </a:p>
        </p:txBody>
      </p:sp>
      <p:sp>
        <p:nvSpPr>
          <p:cNvPr id="442" name="Google Shape;442;p44"/>
          <p:cNvSpPr txBox="1"/>
          <p:nvPr/>
        </p:nvSpPr>
        <p:spPr>
          <a:xfrm>
            <a:off x="6088815" y="1566698"/>
            <a:ext cx="846600" cy="846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200" b="1" dirty="0">
                <a:solidFill>
                  <a:schemeClr val="dk1"/>
                </a:solidFill>
                <a:latin typeface="Bebas Neue Bold"/>
                <a:ea typeface="Bebas Neue Bold"/>
                <a:cs typeface="Bebas Neue Bold"/>
                <a:sym typeface="Bebas Neue"/>
              </a:rPr>
              <a:t>EC</a:t>
            </a:r>
            <a:endParaRPr sz="2200" b="1" dirty="0">
              <a:solidFill>
                <a:schemeClr val="dk1"/>
              </a:solidFill>
              <a:latin typeface="Bebas Neue Bold"/>
              <a:ea typeface="Bebas Neue Bold"/>
              <a:cs typeface="Bebas Neue Bold"/>
              <a:sym typeface="Bebas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0"/>
          <p:cNvSpPr txBox="1">
            <a:spLocks noGrp="1"/>
          </p:cNvSpPr>
          <p:nvPr>
            <p:ph type="title"/>
          </p:nvPr>
        </p:nvSpPr>
        <p:spPr>
          <a:xfrm>
            <a:off x="940003" y="881687"/>
            <a:ext cx="4634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Verification</a:t>
            </a:r>
            <a:endParaRPr dirty="0"/>
          </a:p>
        </p:txBody>
      </p:sp>
      <p:pic>
        <p:nvPicPr>
          <p:cNvPr id="395" name="Google Shape;395;p40"/>
          <p:cNvPicPr preferRelativeResize="0"/>
          <p:nvPr/>
        </p:nvPicPr>
        <p:blipFill>
          <a:blip r:embed="rId3"/>
          <a:srcRect t="9504" b="9504"/>
          <a:stretch/>
        </p:blipFill>
        <p:spPr>
          <a:xfrm>
            <a:off x="5783606" y="1828570"/>
            <a:ext cx="2129801" cy="262702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" name="圆角矩形标注 3">
            <a:extLst>
              <a:ext uri="{FF2B5EF4-FFF2-40B4-BE49-F238E27FC236}">
                <a16:creationId xmlns:a16="http://schemas.microsoft.com/office/drawing/2014/main" id="{871C95E5-5B91-D941-9452-88FEF2C445FB}"/>
              </a:ext>
            </a:extLst>
          </p:cNvPr>
          <p:cNvSpPr/>
          <p:nvPr/>
        </p:nvSpPr>
        <p:spPr>
          <a:xfrm>
            <a:off x="5783607" y="687903"/>
            <a:ext cx="2129800" cy="766483"/>
          </a:xfrm>
          <a:prstGeom prst="wedgeRoundRectCallout">
            <a:avLst>
              <a:gd name="adj1" fmla="val 1895"/>
              <a:gd name="adj2" fmla="val 765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US had no class conflicts; no socialism</a:t>
            </a:r>
          </a:p>
        </p:txBody>
      </p:sp>
      <p:pic>
        <p:nvPicPr>
          <p:cNvPr id="8" name="Google Shape;395;p40">
            <a:extLst>
              <a:ext uri="{FF2B5EF4-FFF2-40B4-BE49-F238E27FC236}">
                <a16:creationId xmlns:a16="http://schemas.microsoft.com/office/drawing/2014/main" id="{0B8CF85E-7AC0-E24E-9082-75572920E71E}"/>
              </a:ext>
            </a:extLst>
          </p:cNvPr>
          <p:cNvPicPr preferRelativeResize="0"/>
          <p:nvPr/>
        </p:nvPicPr>
        <p:blipFill>
          <a:blip r:embed="rId4"/>
          <a:srcRect t="9205" b="9205"/>
          <a:stretch/>
        </p:blipFill>
        <p:spPr>
          <a:xfrm>
            <a:off x="2785238" y="1828570"/>
            <a:ext cx="2129801" cy="262702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" name="圆角矩形标注 8">
            <a:extLst>
              <a:ext uri="{FF2B5EF4-FFF2-40B4-BE49-F238E27FC236}">
                <a16:creationId xmlns:a16="http://schemas.microsoft.com/office/drawing/2014/main" id="{2FE78093-3BD8-764E-ABE9-942032370F8E}"/>
              </a:ext>
            </a:extLst>
          </p:cNvPr>
          <p:cNvSpPr/>
          <p:nvPr/>
        </p:nvSpPr>
        <p:spPr>
          <a:xfrm>
            <a:off x="3257053" y="687904"/>
            <a:ext cx="1657986" cy="766483"/>
          </a:xfrm>
          <a:prstGeom prst="wedgeRoundRectCallout">
            <a:avLst>
              <a:gd name="adj1" fmla="val 1895"/>
              <a:gd name="adj2" fmla="val 730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US had no feudal traditions</a:t>
            </a:r>
          </a:p>
        </p:txBody>
      </p:sp>
    </p:spTree>
    <p:extLst>
      <p:ext uri="{BB962C8B-B14F-4D97-AF65-F5344CB8AC3E}">
        <p14:creationId xmlns:p14="http://schemas.microsoft.com/office/powerpoint/2010/main" val="1853458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0"/>
          <p:cNvSpPr txBox="1">
            <a:spLocks noGrp="1"/>
          </p:cNvSpPr>
          <p:nvPr>
            <p:ph type="title"/>
          </p:nvPr>
        </p:nvSpPr>
        <p:spPr>
          <a:xfrm>
            <a:off x="940002" y="881687"/>
            <a:ext cx="593069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Verification – the myth and symbol school</a:t>
            </a:r>
            <a:endParaRPr dirty="0"/>
          </a:p>
        </p:txBody>
      </p:sp>
      <p:sp>
        <p:nvSpPr>
          <p:cNvPr id="10" name="Google Shape;394;p40">
            <a:extLst>
              <a:ext uri="{FF2B5EF4-FFF2-40B4-BE49-F238E27FC236}">
                <a16:creationId xmlns:a16="http://schemas.microsoft.com/office/drawing/2014/main" id="{3160647F-FD76-EA42-9507-BCE5F96B09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57503" y="2019014"/>
            <a:ext cx="6984797" cy="16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buClr>
                <a:schemeClr val="hlink"/>
              </a:buClr>
              <a:buSzPts val="1100"/>
              <a:buFont typeface="Wingdings" pitchFamily="2" charset="2"/>
              <a:buChar char="p"/>
            </a:pPr>
            <a:r>
              <a:rPr lang="en-US" sz="1800" b="1" dirty="0"/>
              <a:t>the melting pot; the endless frontier; Virgin land</a:t>
            </a:r>
          </a:p>
          <a:p>
            <a:pPr marL="285750" lvl="0" indent="-285750">
              <a:buClr>
                <a:schemeClr val="hlink"/>
              </a:buClr>
              <a:buSzPts val="1100"/>
              <a:buFont typeface="Wingdings" pitchFamily="2" charset="2"/>
              <a:buChar char="p"/>
            </a:pPr>
            <a:endParaRPr lang="en-US" sz="1800" b="1" dirty="0"/>
          </a:p>
          <a:p>
            <a:pPr marL="285750" lvl="0" indent="-285750">
              <a:buClr>
                <a:schemeClr val="hlink"/>
              </a:buClr>
              <a:buSzPts val="1100"/>
              <a:buFont typeface="Wingdings" pitchFamily="2" charset="2"/>
              <a:buChar char="p"/>
            </a:pPr>
            <a:r>
              <a:rPr lang="en-US" sz="1800" b="1" dirty="0"/>
              <a:t>assimilation; political liberation; social mobility. 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222142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FB57BD0E-B3A2-BD47-B689-0CCA8AAFC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403" y="499917"/>
            <a:ext cx="3810000" cy="41436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1616885-D20C-7A4D-A259-1218A9AAB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900" y="521627"/>
            <a:ext cx="2702503" cy="411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74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0"/>
          <p:cNvSpPr txBox="1">
            <a:spLocks noGrp="1"/>
          </p:cNvSpPr>
          <p:nvPr>
            <p:ph type="title"/>
          </p:nvPr>
        </p:nvSpPr>
        <p:spPr>
          <a:xfrm>
            <a:off x="953450" y="1382975"/>
            <a:ext cx="4634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after </a:t>
            </a:r>
            <a:r>
              <a:rPr lang="en" dirty="0"/>
              <a:t>the Cold war ENDED</a:t>
            </a:r>
            <a:endParaRPr dirty="0"/>
          </a:p>
        </p:txBody>
      </p:sp>
      <p:sp>
        <p:nvSpPr>
          <p:cNvPr id="394" name="Google Shape;394;p40"/>
          <p:cNvSpPr txBox="1">
            <a:spLocks noGrp="1"/>
          </p:cNvSpPr>
          <p:nvPr>
            <p:ph type="body" idx="1"/>
          </p:nvPr>
        </p:nvSpPr>
        <p:spPr>
          <a:xfrm>
            <a:off x="953450" y="2090425"/>
            <a:ext cx="6984050" cy="16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hlink"/>
              </a:buClr>
              <a:buSzPts val="1100"/>
              <a:buNone/>
            </a:pPr>
            <a:r>
              <a:rPr lang="en-US" sz="1800" dirty="0"/>
              <a:t>National Unity VS. Diversity factors </a:t>
            </a:r>
          </a:p>
          <a:p>
            <a:pPr marL="285750" indent="-285750">
              <a:buClr>
                <a:schemeClr val="hlink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800" dirty="0"/>
              <a:t>Gender, class, race, and ethnic differences surfaced</a:t>
            </a:r>
          </a:p>
          <a:p>
            <a:pPr marL="0" indent="0">
              <a:buClr>
                <a:schemeClr val="hlink"/>
              </a:buClr>
              <a:buSzPts val="1100"/>
              <a:buNone/>
            </a:pPr>
            <a:endParaRPr lang="en-US" sz="1800" dirty="0"/>
          </a:p>
          <a:p>
            <a:pPr marL="0" indent="0">
              <a:buClr>
                <a:schemeClr val="hlink"/>
              </a:buClr>
              <a:buSzPts val="1100"/>
              <a:buNone/>
            </a:pPr>
            <a:r>
              <a:rPr lang="en-US" sz="1800" dirty="0"/>
              <a:t>An increasingly postcolonial world VS. A U.S. Monoculture</a:t>
            </a:r>
          </a:p>
          <a:p>
            <a:pPr marL="285750" indent="-285750">
              <a:buClr>
                <a:schemeClr val="hlink"/>
              </a:buClr>
              <a:buSzPts val="1100"/>
              <a:buFont typeface="Arial" panose="020B0604020202020204" pitchFamily="34" charset="0"/>
              <a:buChar char="•"/>
            </a:pPr>
            <a:r>
              <a:rPr lang="en-US" altLang="zh-CN" sz="1800" dirty="0"/>
              <a:t>The </a:t>
            </a:r>
            <a:r>
              <a:rPr lang="en-US" altLang="zh-CN" sz="1800" b="1" dirty="0"/>
              <a:t>shift</a:t>
            </a:r>
            <a:r>
              <a:rPr lang="en-US" altLang="zh-CN" sz="1800" dirty="0"/>
              <a:t> of the </a:t>
            </a:r>
            <a:r>
              <a:rPr lang="en-US" altLang="zh-CN" sz="1800" dirty="0" err="1"/>
              <a:t>exceptionalist</a:t>
            </a:r>
            <a:r>
              <a:rPr lang="en-US" altLang="zh-CN" sz="1800" dirty="0"/>
              <a:t> paradigm</a:t>
            </a:r>
          </a:p>
          <a:p>
            <a:pPr marL="0" indent="0">
              <a:buClr>
                <a:schemeClr val="hlink"/>
              </a:buClr>
              <a:buSzPts val="1100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94007402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Book Slideshow for Business by Slidesgo">
  <a:themeElements>
    <a:clrScheme name="Simple Light">
      <a:dk1>
        <a:srgbClr val="08388D"/>
      </a:dk1>
      <a:lt1>
        <a:srgbClr val="F5F1ED"/>
      </a:lt1>
      <a:dk2>
        <a:srgbClr val="FFC2BD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8388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290</Words>
  <Application>Microsoft Macintosh PowerPoint</Application>
  <PresentationFormat>全屏显示(16:9)</PresentationFormat>
  <Paragraphs>45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Open Sans</vt:lpstr>
      <vt:lpstr>Bebas Neue</vt:lpstr>
      <vt:lpstr>Arial</vt:lpstr>
      <vt:lpstr>Wingdings</vt:lpstr>
      <vt:lpstr>Bebas Neue Bold</vt:lpstr>
      <vt:lpstr>Minimalist Book Slideshow for Business by Slidesgo</vt:lpstr>
      <vt:lpstr>Exceptionalism Keywords for American Cultural studies</vt:lpstr>
      <vt:lpstr>Prior to the Cold war</vt:lpstr>
      <vt:lpstr>Representation</vt:lpstr>
      <vt:lpstr>During the Cold war</vt:lpstr>
      <vt:lpstr>Representation</vt:lpstr>
      <vt:lpstr>Verification</vt:lpstr>
      <vt:lpstr>Verification – the myth and symbol school</vt:lpstr>
      <vt:lpstr>PowerPoint 演示文稿</vt:lpstr>
      <vt:lpstr>after the Cold war ENDED</vt:lpstr>
      <vt:lpstr>Representation</vt:lpstr>
      <vt:lpstr>Representation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Exceptionalism Slideshow for Business</dc:title>
  <cp:lastModifiedBy>17010079@bfsu.edu.cn</cp:lastModifiedBy>
  <cp:revision>7</cp:revision>
  <dcterms:modified xsi:type="dcterms:W3CDTF">2021-10-27T01:46:57Z</dcterms:modified>
</cp:coreProperties>
</file>