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02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9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531A-5C32-45C6-89E3-AF0E88467016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5767-4659-48AA-BA0D-AAC668FD2A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755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531A-5C32-45C6-89E3-AF0E88467016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5767-4659-48AA-BA0D-AAC668FD2A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8200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531A-5C32-45C6-89E3-AF0E88467016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5767-4659-48AA-BA0D-AAC668FD2A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086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531A-5C32-45C6-89E3-AF0E88467016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5767-4659-48AA-BA0D-AAC668FD2A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309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531A-5C32-45C6-89E3-AF0E88467016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5767-4659-48AA-BA0D-AAC668FD2A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485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531A-5C32-45C6-89E3-AF0E88467016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5767-4659-48AA-BA0D-AAC668FD2A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7029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531A-5C32-45C6-89E3-AF0E88467016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5767-4659-48AA-BA0D-AAC668FD2A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925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531A-5C32-45C6-89E3-AF0E88467016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5767-4659-48AA-BA0D-AAC668FD2A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1198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531A-5C32-45C6-89E3-AF0E88467016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5767-4659-48AA-BA0D-AAC668FD2A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4100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531A-5C32-45C6-89E3-AF0E88467016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5767-4659-48AA-BA0D-AAC668FD2A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8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531A-5C32-45C6-89E3-AF0E88467016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5767-4659-48AA-BA0D-AAC668FD2A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92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B531A-5C32-45C6-89E3-AF0E88467016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A5767-4659-48AA-BA0D-AAC668FD2A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462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50950" y="906463"/>
            <a:ext cx="9690100" cy="2387600"/>
          </a:xfrm>
        </p:spPr>
        <p:txBody>
          <a:bodyPr/>
          <a:lstStyle/>
          <a:p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dirty="0"/>
              <a:t> </a:t>
            </a:r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Belt</a:t>
            </a:r>
            <a:r>
              <a:rPr lang="en-US" altLang="zh-CN" dirty="0"/>
              <a:t> </a:t>
            </a:r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CN" dirty="0"/>
              <a:t> </a:t>
            </a:r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Road</a:t>
            </a:r>
            <a:r>
              <a:rPr lang="en-US" altLang="zh-CN" dirty="0"/>
              <a:t> </a:t>
            </a:r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Initiative</a:t>
            </a:r>
            <a:endParaRPr lang="zh-CN" alt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716338"/>
            <a:ext cx="9144000" cy="1655762"/>
          </a:xfrm>
        </p:spPr>
        <p:txBody>
          <a:bodyPr/>
          <a:lstStyle/>
          <a:p>
            <a:r>
              <a:rPr lang="zh-CN" altLang="en-US" dirty="0"/>
              <a:t>孙琳 袁静怡 张薇</a:t>
            </a:r>
          </a:p>
        </p:txBody>
      </p:sp>
    </p:spTree>
    <p:extLst>
      <p:ext uri="{BB962C8B-B14F-4D97-AF65-F5344CB8AC3E}">
        <p14:creationId xmlns:p14="http://schemas.microsoft.com/office/powerpoint/2010/main" val="4255186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Main argument</a:t>
            </a:r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There is a high possibility as well as an urgent need for China and Africa to cooperate more in the Belt and Road Initiative; for Africa, such cooperation will be of more benefit than harm.</a:t>
            </a:r>
          </a:p>
          <a:p>
            <a:endParaRPr kumimoji="1"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Structure</a:t>
            </a:r>
          </a:p>
          <a:p>
            <a:pPr lvl="1"/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Current China-Africa relations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Africa’s inclusion in the initiative</a:t>
            </a:r>
            <a:r>
              <a:rPr lang="zh-CN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altLang="zh-CN" dirty="0">
              <a:effectLst/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Impacts of BRI on African countries</a:t>
            </a:r>
            <a:endParaRPr kumimoji="1"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681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Current China-Africa relations</a:t>
            </a:r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China has proven to be incredibly successful in connecting with African countries, both diplomatically and commercially. (342-345)</a:t>
            </a:r>
            <a:endParaRPr lang="zh-CN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African people view China as a positive influence. (343)</a:t>
            </a:r>
            <a:r>
              <a:rPr lang="zh-CN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increased trade</a:t>
            </a:r>
            <a:r>
              <a:rPr lang="zh-CN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(342)</a:t>
            </a:r>
          </a:p>
          <a:p>
            <a:pPr lvl="1"/>
            <a:r>
              <a:rPr lang="en-US" altLang="zh-CN" b="1" dirty="0">
                <a:latin typeface="Times New Roman" charset="0"/>
                <a:ea typeface="Times New Roman" charset="0"/>
                <a:cs typeface="Times New Roman" charset="0"/>
              </a:rPr>
              <a:t>infrastructure development </a:t>
            </a:r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(342) 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increased investment relationships</a:t>
            </a:r>
            <a:r>
              <a:rPr lang="zh-CN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the significance that China puts in Africa does not match the optimistic cooperation recently</a:t>
            </a:r>
            <a:endParaRPr lang="en-US" altLang="zh-CN" dirty="0">
              <a:effectLst/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3 African nations out of the 67 nations; the map(347-348)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a need for more concrete efforts to improve this</a:t>
            </a:r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29" y="0"/>
            <a:ext cx="9898141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11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The inclusion of more African nations into the Belt and Road Initiative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The synergies and complementarities between OBOR and Africa’s Agenda 2063 (348)</a:t>
            </a:r>
          </a:p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Some proposed potential members of BRI</a:t>
            </a:r>
            <a:r>
              <a:rPr lang="en-US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(351-354)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Natural extension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Gateway to other part of Africa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China’s Active participation in infrastructure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Their Expansion of economic relations</a:t>
            </a:r>
          </a:p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Condition: the continent needs to revive its investment environment. (354)</a:t>
            </a:r>
          </a:p>
        </p:txBody>
      </p:sp>
    </p:spTree>
    <p:extLst>
      <p:ext uri="{BB962C8B-B14F-4D97-AF65-F5344CB8AC3E}">
        <p14:creationId xmlns:p14="http://schemas.microsoft.com/office/powerpoint/2010/main" val="1129887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Some proposed potential members of BRI</a:t>
            </a:r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197" y="1325563"/>
          <a:ext cx="7010403" cy="5106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6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4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5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Mozambique </a:t>
                      </a:r>
                      <a:endParaRPr lang="en-US" altLang="zh-CN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endParaRPr lang="zh-CN" altLang="en-US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 natural extension of the twenty-first century Maritime Silk Road</a:t>
                      </a:r>
                      <a:r>
                        <a:rPr lang="zh-CN" altLang="zh-CN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zh-CN" altLang="en-US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South Africa </a:t>
                      </a:r>
                      <a:endParaRPr lang="en-US" altLang="zh-CN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endParaRPr lang="zh-CN" altLang="en-US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signed a</a:t>
                      </a:r>
                      <a:r>
                        <a:rPr lang="en-US" altLang="zh-CN" sz="1800" kern="1200" baseline="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MoU with regard to the initiative;</a:t>
                      </a:r>
                      <a:r>
                        <a:rPr lang="en-US" altLang="zh-CN" sz="1800" kern="1200" baseline="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Strategic Comprehensive Partner</a:t>
                      </a:r>
                      <a:r>
                        <a:rPr lang="zh-CN" altLang="zh-CN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zh-CN" altLang="en-US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r>
                        <a:rPr lang="en-US" altLang="zh-CN" sz="1800" kern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Nigeria </a:t>
                      </a:r>
                      <a:endParaRPr lang="en-US" altLang="zh-CN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endParaRPr lang="zh-CN" altLang="en-US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The expanding</a:t>
                      </a:r>
                      <a:r>
                        <a:rPr lang="en-US" altLang="zh-CN" sz="1800" kern="1200" baseline="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trade relations;</a:t>
                      </a:r>
                      <a:r>
                        <a:rPr lang="en-US" altLang="zh-CN" sz="1800" kern="1200" baseline="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large Chinese-invested infrastructure projects </a:t>
                      </a:r>
                      <a:endParaRPr lang="en-US" altLang="zh-CN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r>
                        <a:rPr lang="en-US" altLang="zh-CN" sz="1800" kern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Angola </a:t>
                      </a:r>
                      <a:endParaRPr lang="en-US" altLang="zh-CN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endParaRPr lang="zh-CN" altLang="en-US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one of the largest recipients of Chinese investment </a:t>
                      </a:r>
                      <a:endParaRPr lang="en-US" altLang="zh-CN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its vast oil deposits;</a:t>
                      </a:r>
                      <a:r>
                        <a:rPr lang="en-US" altLang="zh-CN" sz="1800" kern="1200" baseline="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 gateway to central Africa;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Angola received the largest share of China’s loans </a:t>
                      </a:r>
                      <a:endParaRPr lang="en-US" altLang="zh-CN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Congo (DRC) </a:t>
                      </a:r>
                      <a:endParaRPr lang="en-US" altLang="zh-CN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endParaRPr lang="zh-CN" altLang="en-US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 new port at Congo’s economic capital</a:t>
                      </a:r>
                    </a:p>
                    <a:p>
                      <a:r>
                        <a:rPr lang="en-US" altLang="zh-CN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enlarge further up into the </a:t>
                      </a:r>
                      <a:r>
                        <a:rPr lang="en-US" altLang="zh-CN" dirty="0" err="1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geostrategically</a:t>
                      </a:r>
                      <a:r>
                        <a:rPr lang="en-US" altLang="zh-CN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vital Gulf of Guinea.</a:t>
                      </a:r>
                      <a:endParaRPr lang="zh-CN" altLang="en-US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Togo </a:t>
                      </a:r>
                      <a:endParaRPr lang="en-US" altLang="zh-CN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endParaRPr lang="zh-CN" altLang="en-US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China’s participation in its</a:t>
                      </a:r>
                      <a:r>
                        <a:rPr lang="en-US" altLang="zh-CN" baseline="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transportation infrastructure; 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the gateway to West Africa</a:t>
                      </a:r>
                      <a:endParaRPr lang="zh-CN" altLang="en-US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Tanzania </a:t>
                      </a:r>
                      <a:endParaRPr lang="en-US" altLang="zh-CN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endParaRPr lang="zh-CN" altLang="en-US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 historic and natural part of the Maritime Silk Road, and a landing point of the Belt and Road in Africa </a:t>
                      </a:r>
                      <a:endParaRPr lang="en-US" altLang="zh-CN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2" r="10725"/>
          <a:stretch/>
        </p:blipFill>
        <p:spPr>
          <a:xfrm>
            <a:off x="7848600" y="1127839"/>
            <a:ext cx="4225557" cy="5502439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8945903" y="3160564"/>
            <a:ext cx="162646" cy="2501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10935730" y="3978876"/>
            <a:ext cx="234778" cy="2842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10219038" y="5622324"/>
            <a:ext cx="284206" cy="3336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9819275" y="4757351"/>
            <a:ext cx="284206" cy="3336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0219038" y="3644288"/>
            <a:ext cx="284206" cy="3336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9252488" y="3348866"/>
            <a:ext cx="267389" cy="29542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0608449" y="5497248"/>
            <a:ext cx="162646" cy="2501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150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The inclusion of more African nations into the Belt and Road Initiative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The synergies and complementarities between OBOR and Africa’s Agenda 2063 (348)</a:t>
            </a:r>
          </a:p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Some proposed potential members of BRI</a:t>
            </a:r>
            <a:r>
              <a:rPr lang="en-US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(351-354)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Natural extension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Gateway to other part of Africa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China’s Active participation in infrastructure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Their Expansion of economic relations</a:t>
            </a:r>
          </a:p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Condition: the continent needs to revive its investment environment. (354)</a:t>
            </a:r>
          </a:p>
        </p:txBody>
      </p:sp>
    </p:spTree>
    <p:extLst>
      <p:ext uri="{BB962C8B-B14F-4D97-AF65-F5344CB8AC3E}">
        <p14:creationId xmlns:p14="http://schemas.microsoft.com/office/powerpoint/2010/main" val="265503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Impacts of BRI to African countries</a:t>
            </a:r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Positive</a:t>
            </a:r>
          </a:p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Traffic condition improves; (355)</a:t>
            </a:r>
          </a:p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The economic and commercial value-added from infrastructure stacks up (356)</a:t>
            </a:r>
          </a:p>
          <a:p>
            <a:endParaRPr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Negative?</a:t>
            </a:r>
          </a:p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Risks and worries</a:t>
            </a:r>
            <a:r>
              <a:rPr lang="zh-CN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are preventable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quality question is dispelled-----Chinese building survived an explosion (356)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employment advantages have been proved not to be true-------Statistics (356)</a:t>
            </a:r>
          </a:p>
          <a:p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30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500"/>
              </a:spcBef>
              <a:spcAft>
                <a:spcPts val="1500"/>
              </a:spcAft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What is the BRI? (development, objective, approach)</a:t>
            </a:r>
          </a:p>
          <a:p>
            <a:pPr>
              <a:spcBef>
                <a:spcPts val="1500"/>
              </a:spcBef>
              <a:spcAft>
                <a:spcPts val="1500"/>
              </a:spcAft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Why does China introduce the BRI? (background, main drivers)</a:t>
            </a:r>
          </a:p>
          <a:p>
            <a:pPr>
              <a:spcBef>
                <a:spcPts val="1500"/>
              </a:spcBef>
              <a:spcAft>
                <a:spcPts val="1500"/>
              </a:spcAft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How do other participating countries respond to BRI and why? (responses and its reasons)</a:t>
            </a:r>
          </a:p>
          <a:p>
            <a:pPr>
              <a:spcBef>
                <a:spcPts val="1500"/>
              </a:spcBef>
              <a:spcAft>
                <a:spcPts val="1500"/>
              </a:spcAft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What are the challenges and opportunities for China and other participating countries?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93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09626" y="228600"/>
            <a:ext cx="10668000" cy="2387600"/>
          </a:xfrm>
        </p:spPr>
        <p:txBody>
          <a:bodyPr>
            <a:normAutofit/>
          </a:bodyPr>
          <a:lstStyle/>
          <a:p>
            <a:r>
              <a:rPr lang="en-US" altLang="zh-CN" sz="5400" dirty="0">
                <a:latin typeface="Times New Roman" charset="0"/>
                <a:ea typeface="Times New Roman" charset="0"/>
                <a:cs typeface="Times New Roman" charset="0"/>
              </a:rPr>
              <a:t>China’s Belt and Road Initiative: Implications for the Middle East </a:t>
            </a:r>
            <a:endParaRPr kumimoji="1" lang="zh-CN" altLang="en-US" sz="5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938838" y="2566987"/>
            <a:ext cx="4495799" cy="455613"/>
          </a:xfrm>
        </p:spPr>
        <p:txBody>
          <a:bodyPr/>
          <a:lstStyle/>
          <a:p>
            <a:r>
              <a:rPr lang="en-US" altLang="zh-CN"/>
              <a:t>——</a:t>
            </a:r>
            <a:r>
              <a:rPr lang="en-US" altLang="zh-CN" dirty="0" err="1"/>
              <a:t>Maha</a:t>
            </a:r>
            <a:r>
              <a:rPr lang="en-US" altLang="zh-CN" dirty="0"/>
              <a:t> S. </a:t>
            </a:r>
            <a:r>
              <a:rPr lang="en-US" altLang="zh-CN" dirty="0" err="1"/>
              <a:t>Kamel</a:t>
            </a:r>
            <a:r>
              <a:rPr lang="en-US" altLang="zh-CN" dirty="0"/>
              <a:t> 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326"/>
          <a:stretch/>
        </p:blipFill>
        <p:spPr>
          <a:xfrm>
            <a:off x="2128838" y="3022600"/>
            <a:ext cx="762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543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Main arguments</a:t>
            </a:r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By promoting the BRI in the ME region, China stands to achieve </a:t>
            </a:r>
            <a:r>
              <a:rPr lang="en-US" altLang="zh-CN" i="1" dirty="0">
                <a:latin typeface="Times New Roman" charset="0"/>
                <a:ea typeface="Times New Roman" charset="0"/>
                <a:cs typeface="Times New Roman" charset="0"/>
              </a:rPr>
              <a:t>energy security, transport connectivity, redefined global supply chains, and deepened trade and investment relations with ME countries</a:t>
            </a:r>
            <a:r>
              <a:rPr lang="zh-CN" altLang="zh-CN" i="1" dirty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(78)</a:t>
            </a:r>
          </a:p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For the ME, the BRI does not stand to benefit all countries equally and despite the positive developments it induces, it poses certain risks as well. (78)</a:t>
            </a:r>
          </a:p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Structure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The Importance of the Middle East for China’s BRI &amp; the </a:t>
            </a:r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Strategies and tools adopted in BRI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BRI’s implication for the Middle East</a:t>
            </a:r>
            <a:r>
              <a:rPr lang="zh-CN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kumimoji="1"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396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The Importance of the Middle East for China’s BRI</a:t>
            </a:r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kumimoji="1"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Strategic location</a:t>
            </a:r>
          </a:p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Large market</a:t>
            </a:r>
          </a:p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Energy resources</a:t>
            </a:r>
          </a:p>
          <a:p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24"/>
          <a:stretch/>
        </p:blipFill>
        <p:spPr>
          <a:xfrm>
            <a:off x="5004261" y="1224064"/>
            <a:ext cx="5717771" cy="536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411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4-pronged Strategies and 2 types of Tools</a:t>
            </a:r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framing the BRI in a beneficial and non-threatening way</a:t>
            </a:r>
            <a:r>
              <a:rPr lang="zh-CN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(80)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identifying BRI’s objectives and how they align with the interests of the region (80)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diplomatic toolkit</a:t>
            </a:r>
            <a:r>
              <a:rPr lang="zh-CN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(81)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hedging against an over reliance on any single-energy supplier or trade route</a:t>
            </a:r>
            <a:r>
              <a:rPr lang="zh-CN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(81)</a:t>
            </a:r>
          </a:p>
          <a:p>
            <a:endParaRPr kumimoji="1"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Traditional tools (82)</a:t>
            </a:r>
          </a:p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New tools: </a:t>
            </a:r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monetary linkages, deeper investment and enhanced trade relations (83)</a:t>
            </a:r>
          </a:p>
        </p:txBody>
      </p:sp>
    </p:spTree>
    <p:extLst>
      <p:ext uri="{BB962C8B-B14F-4D97-AF65-F5344CB8AC3E}">
        <p14:creationId xmlns:p14="http://schemas.microsoft.com/office/powerpoint/2010/main" val="1073054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BRI’s implication for the Middle East</a:t>
            </a:r>
            <a:r>
              <a:rPr lang="zh-CN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What’s happening in the Middle East:</a:t>
            </a:r>
          </a:p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the region’s ongoing economic and political challenges (83)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2008 global crisis; the dramatic fall in oil prices (83)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civil wars; terrorism(84)</a:t>
            </a:r>
            <a:endParaRPr kumimoji="1"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Positive developments(84)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the lifting of sanctions on Iran</a:t>
            </a:r>
            <a:r>
              <a:rPr lang="zh-CN" altLang="zh-C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(84)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the recent major economic development and modernization process(84)</a:t>
            </a:r>
            <a:endParaRPr kumimoji="1"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cooperation between Israel and Sunni countries (used to be enemies)</a:t>
            </a:r>
            <a:r>
              <a:rPr kumimoji="1" lang="zh-CN" altLang="en-US" dirty="0">
                <a:latin typeface="Times New Roman" charset="0"/>
                <a:ea typeface="Times New Roman" charset="0"/>
                <a:cs typeface="Times New Roman" charset="0"/>
              </a:rPr>
              <a:t> （</a:t>
            </a:r>
            <a:r>
              <a:rPr kumimoji="1" lang="en-US" altLang="zh-CN" dirty="0">
                <a:latin typeface="Times New Roman" charset="0"/>
                <a:ea typeface="Times New Roman" charset="0"/>
                <a:cs typeface="Times New Roman" charset="0"/>
              </a:rPr>
              <a:t>84</a:t>
            </a:r>
            <a:r>
              <a:rPr kumimoji="1" lang="zh-CN" altLang="en-US" dirty="0">
                <a:latin typeface="Times New Roman" charset="0"/>
                <a:ea typeface="Times New Roman" charset="0"/>
                <a:cs typeface="Times New Roman" charset="0"/>
              </a:rPr>
              <a:t>）</a:t>
            </a:r>
            <a:endParaRPr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altLang="zh-CN" u="sng" dirty="0">
                <a:latin typeface="Times New Roman" charset="0"/>
                <a:ea typeface="Times New Roman" charset="0"/>
                <a:cs typeface="Times New Roman" charset="0"/>
              </a:rPr>
              <a:t>Driven by all the factors, these countries have unanimously endorsed the initiative, </a:t>
            </a:r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as it offers vast opportunities</a:t>
            </a:r>
            <a:r>
              <a:rPr lang="zh-CN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(84-85)</a:t>
            </a:r>
          </a:p>
          <a:p>
            <a:endParaRPr kumimoji="1"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5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BRI’s implication for the Middle East</a:t>
            </a:r>
            <a:r>
              <a:rPr lang="zh-CN" altLang="zh-CN" dirty="0"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kumimoji="1" lang="zh-CN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Geopolitical: the BRI will likely benefit some countries more than others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Unequal Distribution of Benefits-----------------------------------------Iran (85-87)</a:t>
            </a:r>
            <a:endParaRPr lang="zh-CN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Potential Competition Between the ME and Central Asia------ Pakistan and Dubai(87)</a:t>
            </a:r>
            <a:endParaRPr lang="zh-CN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Increasing Geostrategic Significance of the Suez Canal----gateway to Europe (87-89)</a:t>
            </a:r>
            <a:endParaRPr lang="zh-CN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Economic: 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change the trade and investment pattern in the ME (89-90)</a:t>
            </a: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enhance the ME’s contribution to the global value chain (89-90)</a:t>
            </a:r>
            <a:endParaRPr kumimoji="1"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altLang="zh-CN" dirty="0">
                <a:latin typeface="Times New Roman" charset="0"/>
                <a:ea typeface="Times New Roman" charset="0"/>
                <a:cs typeface="Times New Roman" charset="0"/>
              </a:rPr>
              <a:t>bolster China’s position as a major economic and political partner to the ME. (79)</a:t>
            </a:r>
          </a:p>
          <a:p>
            <a:endParaRPr kumimoji="1"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618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19002" y="274382"/>
            <a:ext cx="9144000" cy="2387600"/>
          </a:xfrm>
        </p:spPr>
        <p:txBody>
          <a:bodyPr>
            <a:noAutofit/>
          </a:bodyPr>
          <a:lstStyle/>
          <a:p>
            <a:r>
              <a:rPr lang="en-US" altLang="zh-CN" sz="4400" dirty="0">
                <a:latin typeface="Times New Roman" charset="0"/>
                <a:ea typeface="Times New Roman" charset="0"/>
                <a:cs typeface="Times New Roman" charset="0"/>
              </a:rPr>
              <a:t>More African Countries on the Route: </a:t>
            </a:r>
            <a:br>
              <a:rPr lang="en-US" altLang="zh-CN" sz="44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altLang="zh-CN" sz="4400" dirty="0">
                <a:latin typeface="Times New Roman" charset="0"/>
                <a:ea typeface="Times New Roman" charset="0"/>
                <a:cs typeface="Times New Roman" charset="0"/>
              </a:rPr>
              <a:t>the Positive and Negative Impacts of the Belt and Road Initiative</a:t>
            </a:r>
            <a:endParaRPr kumimoji="1" lang="zh-CN" altLang="en-US" sz="4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844514" y="2661982"/>
            <a:ext cx="5264727" cy="500671"/>
          </a:xfrm>
        </p:spPr>
        <p:txBody>
          <a:bodyPr>
            <a:normAutofit/>
          </a:bodyPr>
          <a:lstStyle/>
          <a:p>
            <a:r>
              <a:rPr lang="en-US" altLang="zh-CN" dirty="0"/>
              <a:t>——Michael Mitchell </a:t>
            </a:r>
            <a:r>
              <a:rPr lang="en-US" altLang="zh-CN" dirty="0" err="1"/>
              <a:t>Omoruyi</a:t>
            </a:r>
            <a:r>
              <a:rPr lang="en-US" altLang="zh-CN" dirty="0"/>
              <a:t> </a:t>
            </a:r>
            <a:r>
              <a:rPr lang="en-US" altLang="zh-CN" dirty="0" err="1"/>
              <a:t>Ehizuelen</a:t>
            </a:r>
            <a:r>
              <a:rPr lang="en-US" altLang="zh-CN" dirty="0"/>
              <a:t> </a:t>
            </a:r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93"/>
          <a:stretch/>
        </p:blipFill>
        <p:spPr>
          <a:xfrm>
            <a:off x="2381002" y="3162653"/>
            <a:ext cx="7620000" cy="307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104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 1</Template>
  <TotalTime>498</TotalTime>
  <Words>964</Words>
  <Application>Microsoft Macintosh PowerPoint</Application>
  <PresentationFormat>宽屏</PresentationFormat>
  <Paragraphs>109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主题</vt:lpstr>
      <vt:lpstr>The Belt and Road Initiative</vt:lpstr>
      <vt:lpstr>Outline</vt:lpstr>
      <vt:lpstr>China’s Belt and Road Initiative: Implications for the Middle East </vt:lpstr>
      <vt:lpstr>Main arguments</vt:lpstr>
      <vt:lpstr>The Importance of the Middle East for China’s BRI</vt:lpstr>
      <vt:lpstr>4-pronged Strategies and 2 types of Tools</vt:lpstr>
      <vt:lpstr>BRI’s implication for the Middle East </vt:lpstr>
      <vt:lpstr>BRI’s implication for the Middle East </vt:lpstr>
      <vt:lpstr>More African Countries on the Route:  the Positive and Negative Impacts of the Belt and Road Initiative</vt:lpstr>
      <vt:lpstr>Main argument</vt:lpstr>
      <vt:lpstr>Current China-Africa relations</vt:lpstr>
      <vt:lpstr>The inclusion of more African nations into the Belt and Road Initiative </vt:lpstr>
      <vt:lpstr>Some proposed potential members of BRI</vt:lpstr>
      <vt:lpstr>The inclusion of more African nations into the Belt and Road Initiative </vt:lpstr>
      <vt:lpstr>Impacts of BRI to African countries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Belt and Road Initiative</dc:title>
  <dc:creator>dishang</dc:creator>
  <cp:lastModifiedBy>Eliza Zan</cp:lastModifiedBy>
  <cp:revision>71</cp:revision>
  <dcterms:created xsi:type="dcterms:W3CDTF">2018-12-22T02:46:05Z</dcterms:created>
  <dcterms:modified xsi:type="dcterms:W3CDTF">2023-11-14T08:52:44Z</dcterms:modified>
</cp:coreProperties>
</file>