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7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85" r:id="rId8"/>
    <p:sldId id="263" r:id="rId9"/>
    <p:sldId id="262" r:id="rId10"/>
    <p:sldId id="264" r:id="rId11"/>
    <p:sldId id="266" r:id="rId12"/>
    <p:sldId id="269" r:id="rId13"/>
    <p:sldId id="268" r:id="rId14"/>
    <p:sldId id="272" r:id="rId15"/>
    <p:sldId id="270" r:id="rId16"/>
    <p:sldId id="271" r:id="rId17"/>
    <p:sldId id="273" r:id="rId18"/>
    <p:sldId id="276" r:id="rId19"/>
    <p:sldId id="277" r:id="rId20"/>
    <p:sldId id="274" r:id="rId21"/>
    <p:sldId id="278" r:id="rId22"/>
    <p:sldId id="280" r:id="rId23"/>
    <p:sldId id="281" r:id="rId24"/>
    <p:sldId id="282" r:id="rId25"/>
    <p:sldId id="283" r:id="rId26"/>
    <p:sldId id="284" r:id="rId27"/>
    <p:sldId id="286" r:id="rId28"/>
    <p:sldId id="287" r:id="rId29"/>
    <p:sldId id="328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5"/>
    <p:restoredTop sz="94695"/>
  </p:normalViewPr>
  <p:slideViewPr>
    <p:cSldViewPr snapToGrid="0">
      <p:cViewPr varScale="1">
        <p:scale>
          <a:sx n="73" d="100"/>
          <a:sy n="73" d="100"/>
        </p:scale>
        <p:origin x="224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6:26:40.844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1792 16383,'62'22'0,"0"-1"0,4-3 0,-3 2 0,19 35 0,-32-37 0,-1-1 0,29 35 0,11-14 0,-11 16 0,-6-22 0,-1 7 0,-9-17 0,9 17 0,1-16 0,-10 14 0,9-14 0,-12 5 0,-1-9 0,1 1 0,-11-10 0,8-1 0,-19-9 0,-1 0 0,-12 0 0,-2 0 0,10 0 0,-7 0 0,5 0 0,-8 0 0,3 0 0,14-8 0,-11-1 0,11 0 0,-14-5 0,10 4 0,10-9 0,-8 2 0,19-11 0,-8-2 0,23-11 0,-20 3 0,-9 6 0,2-2 0,25-24 0,-22 12 0,2-2 0,-1 5 0,0 0 0,3-13 0,-1-1 0,-2 8 0,1-2 0,12-21 0,-1-2 0,-7 14 0,0-1 0,8-12 0,0-4 0,-5 3 0,-2-2 0,1-1 0,0 0 0,2-1 0,-3 2 0,-13 16 0,-2 2 0,3-3 0,-1 3 0,-11 17 0,-2 0 0,2-11 0,-1 1 0,26-28 0,-14 7 0,-12 24 0,5 3 0,-9 12 0,1 7 0,-11 5 0,5-1 0,-4-2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6:26:49.432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0 16383,'0'91'0,"0"-6"0,10 1 0,1-33 0,4 4 0,9 12 0,4 3 0,4 7 0,4 1 0,2 8 0,6 1 0,-8-27 0,4 1 0,-3 1 0,-6 1 0,-3 2 0,7 3 0,16 9 0,10 6 0,2-1 0,-9-6 0,-11-9 0,-6-6 0,6 5 0,10 9 0,6 7 0,2-1 0,-3-9 0,-1-8 0,-2-7 0,1 2 0,-8-6 0,2 2 0,0 0 0,0 0 0,-1 0 0,0 0 0,1 0 0,0-3 0,15 12 0,1-4 0,0 2 0,-2 3 0,-1 1 0,1-2 0,-3-9 0,1-2 0,0 1 0,7 7 0,0 2 0,-1-1 0,-7-8 0,-1-1 0,-1 1 0,3 4 0,-1 1 0,0-1 0,-7-10 0,0-2 0,-1 2 0,2 4 0,1 1 0,-5-2 0,6 9 0,-2-2 0,3 0 0,-2-3 0,-12-8 0,-2-1 0,1 0 0,0 0 0,-1 1 0,-1-2 0,-6-5 0,-1-1 0,1-1 0,-2-1 0,21 24 0,9 1 0,-23-15 0,8-1 0,-14-13 0,3 10 0,8-6 0,-5 7 0,19 4 0,-11-10 0,17 22 0,-6-20 0,-6 18 0,-11-30 0,-1-2 0,4 22 0,27 4 0,-38-27 0,1 6 0,-1-14 0,-8 4 0,6-6 0,-15-1 0,7 0 0,-3 5 0,-4-11 0,11 4 0,-4-14 0,0-16 0,6-10 0,-12-10 0,18-29 0,-16 25 0,1-6 0,1-5 0,12-31 0,-9 15 0,0-4 0,1 1 0,-1-1 0,2-7 0,-1-3 0,-11 17 0,-2-4 0,2 2 0,11-26 0,0-3 0,-13 16 0,-3-3 0,1 0 0,2 7 0,2 2 0,-1-6 0,-2-1 0,-1-7 0,0 0 0,-1 4 0,2-9 0,-1 3 0,0 0 0,-1-6 0,0 0 0,0 4 0,0 18 0,-1 3 0,-2 0 0,-4 0 0,-3 0 0,1 1 0,5-18 0,0-2 0,-5 12 0,-1-4 0,-1 4 0,1-19 0,0 6 0,0 12 0,0 0 0,1-19 0,-2 3 0,-3 30 0,-3 2 0,-5-9 0,-1 0 0,1 1 0,-4 2 0,-7 8 0,1 0 0,8-1 0,1 1 0,-9 7 0,0 0 0,4 1 0,1 2 0,-16-25 0,-6 4 0,17 12 0,-15 0 0,16 11 0,-6 2 0,2 12 0,5-1 0,-4 9 0,0-6 0,5 6 0,-6-9 0,0 8 0,14 3 0,-18 8 0,12 7 0,-14 3 0,1 6 0,-2 0 0,7 0 0,-7 0 0,6 0 0,-19 8 0,-4 12 0,-20 24 0,-6 8 0,26-18 0,1 3 0,-5 4 0,-4 5 0,1 1 0,2 1 0,0 2 0,3 0 0,-16 21 0,1 4 0,10-12 0,-3 3 0,1 6 0,7-3 0,0 5 0,1 0 0,1-3 0,-2 3 0,2-3 0,-1 5 0,2 0 0,-1 6 0,-1 2 0,0 1 0,7-11 0,-2 3 0,0 0 0,2-2 0,2-2 0,3-1 0,3-4 0,1 1 0,-2 5 0,-1 4 0,-2 4 0,0 2 0,0 1 0,0-1 0,1-2 0,0 1 0,-1-1 0,3 0 0,3-2 0,0 10 0,5-2 0,0 0 0,-5 4 0,-1-7 0,-4 2 0,-1 2 0,-1 0 0,2-1 0,1 1 0,1 2 0,0-1 0,1-4 0,3-8 0,-5 4 0,3-9 0,-3 5 0,-1 5 0,-2 6 0,-1 0 0,3-8 0,2-7 0,2-6 0,2-3 0,-5 11 0,0-1 0,4-12 0,0 1 0,4-12 0,-8 2 0,16-16 0,0-7 0,19-16 0,-18 6 0,10 3 0,-12-8 0,7 18 0,6-23 0,-11 24 0,10-11 0,-12-1 0,7 5 0,-1-11 0,1 11 0,0-11 0,0 11 0,-1-11 0,1 5 0,0-1 0,0-4 0,0 11 0,-1-11 0,1 5 0,0-1 0,0-4 0,-7 11 0,4-3 0,-5 8 0,5 1 0,2-8 0,-8 20 0,7-26 0,1 17 0,2-22 0,12 7 0,-18 1 0,10 0 0,-12-1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6:26:40.844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1792 16383,'62'22'0,"0"-1"0,4-3 0,-3 2 0,19 35 0,-32-37 0,-1-1 0,29 35 0,11-14 0,-11 16 0,-6-22 0,-1 7 0,-9-17 0,9 17 0,1-16 0,-10 14 0,9-14 0,-12 5 0,-1-9 0,1 1 0,-11-10 0,8-1 0,-19-9 0,-1 0 0,-12 0 0,-2 0 0,10 0 0,-7 0 0,5 0 0,-8 0 0,3 0 0,14-8 0,-11-1 0,11 0 0,-14-5 0,10 4 0,10-9 0,-8 2 0,19-11 0,-8-2 0,23-11 0,-20 3 0,-9 6 0,2-2 0,25-24 0,-22 12 0,2-2 0,-1 5 0,0 0 0,3-13 0,-1-1 0,-2 8 0,1-2 0,12-21 0,-1-2 0,-7 14 0,0-1 0,8-12 0,0-4 0,-5 3 0,-2-2 0,1-1 0,0 0 0,2-1 0,-3 2 0,-13 16 0,-2 2 0,3-3 0,-1 3 0,-11 17 0,-2 0 0,2-11 0,-1 1 0,26-28 0,-14 7 0,-12 24 0,5 3 0,-9 12 0,1 7 0,-11 5 0,5-1 0,-4-2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6:26:49.432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0 16383,'0'91'0,"0"-6"0,10 1 0,1-33 0,4 4 0,9 12 0,4 3 0,4 7 0,4 1 0,2 8 0,6 1 0,-8-27 0,4 1 0,-3 1 0,-6 1 0,-3 2 0,7 3 0,16 9 0,10 6 0,2-1 0,-9-6 0,-11-9 0,-6-6 0,6 5 0,10 9 0,6 7 0,2-1 0,-3-9 0,-1-8 0,-2-7 0,1 2 0,-8-6 0,2 2 0,0 0 0,0 0 0,-1 0 0,0 0 0,1 0 0,0-3 0,15 12 0,1-4 0,0 2 0,-2 3 0,-1 1 0,1-2 0,-3-9 0,1-2 0,0 1 0,7 7 0,0 2 0,-1-1 0,-7-8 0,-1-1 0,-1 1 0,3 4 0,-1 1 0,0-1 0,-7-10 0,0-2 0,-1 2 0,2 4 0,1 1 0,-5-2 0,6 9 0,-2-2 0,3 0 0,-2-3 0,-12-8 0,-2-1 0,1 0 0,0 0 0,-1 1 0,-1-2 0,-6-5 0,-1-1 0,1-1 0,-2-1 0,21 24 0,9 1 0,-23-15 0,8-1 0,-14-13 0,3 10 0,8-6 0,-5 7 0,19 4 0,-11-10 0,17 22 0,-6-20 0,-6 18 0,-11-30 0,-1-2 0,4 22 0,27 4 0,-38-27 0,1 6 0,-1-14 0,-8 4 0,6-6 0,-15-1 0,7 0 0,-3 5 0,-4-11 0,11 4 0,-4-14 0,0-16 0,6-10 0,-12-10 0,18-29 0,-16 25 0,1-6 0,1-5 0,12-31 0,-9 15 0,0-4 0,1 1 0,-1-1 0,2-7 0,-1-3 0,-11 17 0,-2-4 0,2 2 0,11-26 0,0-3 0,-13 16 0,-3-3 0,1 0 0,2 7 0,2 2 0,-1-6 0,-2-1 0,-1-7 0,0 0 0,-1 4 0,2-9 0,-1 3 0,0 0 0,-1-6 0,0 0 0,0 4 0,0 18 0,-1 3 0,-2 0 0,-4 0 0,-3 0 0,1 1 0,5-18 0,0-2 0,-5 12 0,-1-4 0,-1 4 0,1-19 0,0 6 0,0 12 0,0 0 0,1-19 0,-2 3 0,-3 30 0,-3 2 0,-5-9 0,-1 0 0,1 1 0,-4 2 0,-7 8 0,1 0 0,8-1 0,1 1 0,-9 7 0,0 0 0,4 1 0,1 2 0,-16-25 0,-6 4 0,17 12 0,-15 0 0,16 11 0,-6 2 0,2 12 0,5-1 0,-4 9 0,0-6 0,5 6 0,-6-9 0,0 8 0,14 3 0,-18 8 0,12 7 0,-14 3 0,1 6 0,-2 0 0,7 0 0,-7 0 0,6 0 0,-19 8 0,-4 12 0,-20 24 0,-6 8 0,26-18 0,1 3 0,-5 4 0,-4 5 0,1 1 0,2 1 0,0 2 0,3 0 0,-16 21 0,1 4 0,10-12 0,-3 3 0,1 6 0,7-3 0,0 5 0,1 0 0,1-3 0,-2 3 0,2-3 0,-1 5 0,2 0 0,-1 6 0,-1 2 0,0 1 0,7-11 0,-2 3 0,0 0 0,2-2 0,2-2 0,3-1 0,3-4 0,1 1 0,-2 5 0,-1 4 0,-2 4 0,0 2 0,0 1 0,0-1 0,1-2 0,0 1 0,-1-1 0,3 0 0,3-2 0,0 10 0,5-2 0,0 0 0,-5 4 0,-1-7 0,-4 2 0,-1 2 0,-1 0 0,2-1 0,1 1 0,1 2 0,0-1 0,1-4 0,3-8 0,-5 4 0,3-9 0,-3 5 0,-1 5 0,-2 6 0,-1 0 0,3-8 0,2-7 0,2-6 0,2-3 0,-5 11 0,0-1 0,4-12 0,0 1 0,4-12 0,-8 2 0,16-16 0,0-7 0,19-16 0,-18 6 0,10 3 0,-12-8 0,7 18 0,6-23 0,-11 24 0,10-11 0,-12-1 0,7 5 0,-1-11 0,1 11 0,0-11 0,0 11 0,-1-11 0,1 5 0,0-1 0,0-4 0,0 11 0,-1-11 0,1 5 0,0-1 0,0-4 0,-7 11 0,4-3 0,-5 8 0,5 1 0,2-8 0,-8 20 0,7-26 0,1 17 0,2-22 0,12 7 0,-18 1 0,10 0 0,-12-1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310855-1C46-E543-B1A9-BC6575079837}" type="datetimeFigureOut">
              <a:rPr kumimoji="1" lang="zh-CN" altLang="en-US" smtClean="0"/>
              <a:t>2023/11/14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2F89C-D1EB-5B40-8AC0-3CC083BD233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48899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2F89C-D1EB-5B40-8AC0-3CC083BD233D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0933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2F89C-D1EB-5B40-8AC0-3CC083BD233D}" type="slidenum">
              <a:rPr kumimoji="1" lang="zh-CN" altLang="en-US" smtClean="0"/>
              <a:t>19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582853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2F89C-D1EB-5B40-8AC0-3CC083BD233D}" type="slidenum">
              <a:rPr kumimoji="1" lang="zh-CN" altLang="en-US" smtClean="0"/>
              <a:t>20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281865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2F89C-D1EB-5B40-8AC0-3CC083BD233D}" type="slidenum">
              <a:rPr kumimoji="1" lang="zh-CN" altLang="en-US" smtClean="0"/>
              <a:t>21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052223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2F89C-D1EB-5B40-8AC0-3CC083BD233D}" type="slidenum">
              <a:rPr kumimoji="1" lang="zh-CN" altLang="en-US" smtClean="0"/>
              <a:t>22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557026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2F89C-D1EB-5B40-8AC0-3CC083BD233D}" type="slidenum">
              <a:rPr kumimoji="1" lang="zh-CN" altLang="en-US" smtClean="0"/>
              <a:t>23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329587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2F89C-D1EB-5B40-8AC0-3CC083BD233D}" type="slidenum">
              <a:rPr kumimoji="1" lang="zh-CN" altLang="en-US" smtClean="0"/>
              <a:t>24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324695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2F89C-D1EB-5B40-8AC0-3CC083BD233D}" type="slidenum">
              <a:rPr kumimoji="1" lang="zh-CN" altLang="en-US" smtClean="0"/>
              <a:t>25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072765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2F89C-D1EB-5B40-8AC0-3CC083BD233D}" type="slidenum">
              <a:rPr kumimoji="1" lang="zh-CN" altLang="en-US" smtClean="0"/>
              <a:t>26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789911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2F89C-D1EB-5B40-8AC0-3CC083BD233D}" type="slidenum">
              <a:rPr kumimoji="1" lang="zh-CN" altLang="en-US" smtClean="0"/>
              <a:t>27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48199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2F89C-D1EB-5B40-8AC0-3CC083BD233D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31438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2F89C-D1EB-5B40-8AC0-3CC083BD233D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5651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2F89C-D1EB-5B40-8AC0-3CC083BD233D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52372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2F89C-D1EB-5B40-8AC0-3CC083BD233D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08254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2F89C-D1EB-5B40-8AC0-3CC083BD233D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93453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2F89C-D1EB-5B40-8AC0-3CC083BD233D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35014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2F89C-D1EB-5B40-8AC0-3CC083BD233D}" type="slidenum">
              <a:rPr kumimoji="1" lang="zh-CN" altLang="en-US" smtClean="0"/>
              <a:t>17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983418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2F89C-D1EB-5B40-8AC0-3CC083BD233D}" type="slidenum">
              <a:rPr kumimoji="1" lang="zh-CN" altLang="en-US" smtClean="0"/>
              <a:t>18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18577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7D9544-8A96-1495-CA50-077D2BC40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2976DDE-A802-1051-8AF6-0C042C96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7A33FD-19B4-9CDF-CA22-8CD8D8B6A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87E87-A691-1B43-9170-C0218FEF3831}" type="datetimeFigureOut">
              <a:rPr kumimoji="1" lang="zh-CN" altLang="en-US" smtClean="0"/>
              <a:t>2023/11/14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B1C1AF-E029-2879-8B13-C7632306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F4368A5-DFBD-6800-5758-8B4F0C387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00B8-4254-7545-AC3B-D615C6CD2D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66667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07BA63-F74A-F603-B445-EB44C0A93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6AB4134-8129-8FE3-D0A9-4B71FA4379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6BB9376-72AA-6250-84AA-2E7A0BB44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87E87-A691-1B43-9170-C0218FEF3831}" type="datetimeFigureOut">
              <a:rPr kumimoji="1" lang="zh-CN" altLang="en-US" smtClean="0"/>
              <a:t>2023/11/14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7282A09-6E10-B488-DB02-24DEDED35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41868B5-F0F7-2D0B-5A00-03EDAC29B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00B8-4254-7545-AC3B-D615C6CD2D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47403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6AEEABF-0481-0CE9-74B8-F681BC8E6F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2D0465F-85FA-AFD3-2A41-6DBE9CA19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003058F-83FA-0238-31C2-F542453CD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87E87-A691-1B43-9170-C0218FEF3831}" type="datetimeFigureOut">
              <a:rPr kumimoji="1" lang="zh-CN" altLang="en-US" smtClean="0"/>
              <a:t>2023/11/14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658F009-BA51-5D45-999B-A8E160AE2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A90E9CF-2FDA-2869-017C-B0D962EDC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00B8-4254-7545-AC3B-D615C6CD2D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41074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722133-F6D7-45B3-1729-6CFC1FAEA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8B2A034-CCE4-D72C-BB26-629271A14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F0BAB1-0E6D-4C72-01DA-090A16066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87E87-A691-1B43-9170-C0218FEF3831}" type="datetimeFigureOut">
              <a:rPr kumimoji="1" lang="zh-CN" altLang="en-US" smtClean="0"/>
              <a:t>2023/11/14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A49709F-AD1F-02FC-83A8-5D6F6A790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47844E-BD0B-B36D-DF54-645FA3944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00B8-4254-7545-AC3B-D615C6CD2D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11753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40829C-DEB5-5C10-FFB1-6D8E1EAFF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81766D1-2905-5678-393F-7F25CA305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D1960D7-86B9-F6C8-43A3-5AFB65AF4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87E87-A691-1B43-9170-C0218FEF3831}" type="datetimeFigureOut">
              <a:rPr kumimoji="1" lang="zh-CN" altLang="en-US" smtClean="0"/>
              <a:t>2023/11/14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883F87-E33C-1CD4-2A11-F6B383EF2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0C3A1C-8F62-D4CC-9D37-D010ACC1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00B8-4254-7545-AC3B-D615C6CD2D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4178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C5F830-79BF-C732-98D2-0941D7736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3E424F2-B5EF-5763-73B3-6D89C321D8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48D5F18-BDE4-B72B-9024-44A9C5863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A7A0831-4BBC-11B6-2ADC-A8AC9737D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87E87-A691-1B43-9170-C0218FEF3831}" type="datetimeFigureOut">
              <a:rPr kumimoji="1" lang="zh-CN" altLang="en-US" smtClean="0"/>
              <a:t>2023/11/14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9716F70-9A02-EBE3-C430-8D1AC8891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EF03F34-EDAA-48E3-01E1-830B1378C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00B8-4254-7545-AC3B-D615C6CD2D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27926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A84DD6-4959-DE51-B973-71556893A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51D1536-DD3A-8F55-01E8-477149EB1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9810045-E5E5-1B95-38BA-41348ED29F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721C831-BAB6-7F73-DF93-729D0F23AD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9B14946-CD1D-2B80-5E42-223413D6D1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24B8CF6-463A-7C69-B1A2-09DD13C4E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87E87-A691-1B43-9170-C0218FEF3831}" type="datetimeFigureOut">
              <a:rPr kumimoji="1" lang="zh-CN" altLang="en-US" smtClean="0"/>
              <a:t>2023/11/14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773505A-B11E-5F6E-6E92-77E784A98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EB986B9-7A29-DC39-F689-15C8165D6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00B8-4254-7545-AC3B-D615C6CD2D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43092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AB0F38-737B-838B-4613-9475814BC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61B4C73-3EDD-B74D-A634-D11A48F4C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87E87-A691-1B43-9170-C0218FEF3831}" type="datetimeFigureOut">
              <a:rPr kumimoji="1" lang="zh-CN" altLang="en-US" smtClean="0"/>
              <a:t>2023/11/14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A86D6F8-F734-8CB2-AD53-3B501F6F9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62425BA-8177-724C-3A89-AF33E55E5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00B8-4254-7545-AC3B-D615C6CD2D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36036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FABA412-585E-2224-CF81-33D492953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87E87-A691-1B43-9170-C0218FEF3831}" type="datetimeFigureOut">
              <a:rPr kumimoji="1" lang="zh-CN" altLang="en-US" smtClean="0"/>
              <a:t>2023/11/14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81B9D1F-9AF9-9CBA-2F44-0B5C4A38D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B07691F-E115-FEBE-567F-5B71C610C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00B8-4254-7545-AC3B-D615C6CD2D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893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A683C2-BE3B-22E4-5CA3-02F8944BF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DE82939-293B-D6D7-DB44-BEC094711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48C9A7B-982A-E397-E154-F799EC9C5E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D85A101-CA37-8565-2985-441CD9546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87E87-A691-1B43-9170-C0218FEF3831}" type="datetimeFigureOut">
              <a:rPr kumimoji="1" lang="zh-CN" altLang="en-US" smtClean="0"/>
              <a:t>2023/11/14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DAD7489-4C05-8C34-FA17-58DC75D39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7468D91-EE0A-A9C0-F9C7-9CB7BB025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00B8-4254-7545-AC3B-D615C6CD2D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07627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992CB7-2136-92F3-E4BD-8E5F19DDA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D08C9B0-B6BC-250F-484B-DCC70C66EA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60A9D69-FD2D-4576-CDBA-56DC7B3DF6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083852D-1846-8FEF-BF9A-302317507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87E87-A691-1B43-9170-C0218FEF3831}" type="datetimeFigureOut">
              <a:rPr kumimoji="1" lang="zh-CN" altLang="en-US" smtClean="0"/>
              <a:t>2023/11/14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6CF020-C3EA-0B0C-DE2E-6B284D6DF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FCC4EB8-EDBD-9B74-1203-30C60E32E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00B8-4254-7545-AC3B-D615C6CD2D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92282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F1787E9-91BA-A7FD-18FE-6E68686D7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D0C355C-CC39-8543-167C-29428BC30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CA42B17-3301-013B-F8A4-BE77C96BC9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87E87-A691-1B43-9170-C0218FEF3831}" type="datetimeFigureOut">
              <a:rPr kumimoji="1" lang="zh-CN" altLang="en-US" smtClean="0"/>
              <a:t>2023/11/14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F54485-62CD-6249-F7A2-D7BD0F55EE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9A7D1D-196C-6CA7-EE55-70D5741854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300B8-4254-7545-AC3B-D615C6CD2D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67564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13" Type="http://schemas.openxmlformats.org/officeDocument/2006/relationships/image" Target="../media/image8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customXml" Target="../ink/ink2.xml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8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customXml" Target="../ink/ink4.xml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DC471E-B282-B93A-6A69-3E4DC8D8CA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CN" dirty="0">
                <a:latin typeface="Palatino Linotype" panose="02040502050505030304" pitchFamily="18" charset="0"/>
              </a:rPr>
              <a:t>The Auteur Theory and Orson Welles</a:t>
            </a:r>
            <a:endParaRPr kumimoji="1" lang="zh-CN" alt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6593ABE-D714-09EB-2E87-8CF3A08EB1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28013"/>
            <a:ext cx="9144000" cy="1655762"/>
          </a:xfrm>
        </p:spPr>
        <p:txBody>
          <a:bodyPr/>
          <a:lstStyle/>
          <a:p>
            <a:r>
              <a:rPr kumimoji="1" lang="en-US" altLang="zh-CN" dirty="0">
                <a:latin typeface="Palatino Linotype" panose="02040502050505030304" pitchFamily="18" charset="0"/>
              </a:rPr>
              <a:t>Presented by Zhang Wei, Zheng Qi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11 November, 2022</a:t>
            </a:r>
            <a:endParaRPr kumimoji="1" lang="zh-CN" alt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880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335DAB01-F09C-0464-5900-ED99EB0B32C3}"/>
              </a:ext>
            </a:extLst>
          </p:cNvPr>
          <p:cNvSpPr txBox="1"/>
          <p:nvPr/>
        </p:nvSpPr>
        <p:spPr>
          <a:xfrm>
            <a:off x="476051" y="440238"/>
            <a:ext cx="9048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>
                <a:latin typeface="Palatino Linotype" panose="02040502050505030304" pitchFamily="18" charset="0"/>
              </a:rPr>
              <a:t>Q1: Why examining the authorship?</a:t>
            </a:r>
          </a:p>
        </p:txBody>
      </p:sp>
      <p:pic>
        <p:nvPicPr>
          <p:cNvPr id="45" name="图片 44">
            <a:extLst>
              <a:ext uri="{FF2B5EF4-FFF2-40B4-BE49-F238E27FC236}">
                <a16:creationId xmlns:a16="http://schemas.microsoft.com/office/drawing/2014/main" id="{D29B0221-63F9-38FF-3678-04E5F2F789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69" b="21946"/>
          <a:stretch/>
        </p:blipFill>
        <p:spPr>
          <a:xfrm>
            <a:off x="1104317" y="1546364"/>
            <a:ext cx="3313440" cy="3765272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397FF241-A664-E5EF-9F0D-78F3DB2C51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063" r="23670"/>
          <a:stretch/>
        </p:blipFill>
        <p:spPr>
          <a:xfrm>
            <a:off x="1104317" y="5519058"/>
            <a:ext cx="450163" cy="524981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9FB85E67-F9E3-4174-C5FD-2F15A518F7B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3614" b="3614"/>
          <a:stretch/>
        </p:blipFill>
        <p:spPr>
          <a:xfrm>
            <a:off x="1716451" y="5519058"/>
            <a:ext cx="373652" cy="524982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CADDBD6C-D876-5E71-5865-C3A7F762F57D}"/>
              </a:ext>
            </a:extLst>
          </p:cNvPr>
          <p:cNvSpPr txBox="1"/>
          <p:nvPr/>
        </p:nvSpPr>
        <p:spPr>
          <a:xfrm>
            <a:off x="5000382" y="1590499"/>
            <a:ext cx="6662057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 b="1" kern="100" dirty="0">
                <a:effectLst/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Roland Barthes: </a:t>
            </a:r>
            <a:r>
              <a:rPr lang="en-US" altLang="zh-CN" sz="2400" kern="100" dirty="0">
                <a:effectLst/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“The Death of the Author”</a:t>
            </a:r>
            <a:endParaRPr lang="zh-CN" altLang="zh-CN" sz="2400" kern="100" dirty="0">
              <a:effectLst/>
              <a:latin typeface="Iowan Old Style Roman" panose="020406020405060202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endParaRPr lang="en-US" altLang="zh-CN" sz="2400" b="1" kern="100" dirty="0">
              <a:latin typeface="IOWAN OLD STYLE ROMAN" panose="020406020405060202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endParaRPr lang="en-US" altLang="zh-CN" sz="2400" b="1" kern="100" dirty="0">
              <a:latin typeface="IOWAN OLD STYLE ROMAN" panose="020406020405060202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2400" b="1" kern="100" dirty="0"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lang="en-US" altLang="zh-CN" sz="2400" b="1" kern="100" dirty="0">
                <a:effectLst/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he idea of authorship is tyrannical.</a:t>
            </a:r>
          </a:p>
          <a:p>
            <a:pPr algn="just"/>
            <a:endParaRPr lang="en-US" altLang="zh-CN" sz="2400" b="1" kern="100" dirty="0">
              <a:effectLst/>
              <a:latin typeface="IOWAN OLD STYLE ROMAN" panose="020406020405060202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endParaRPr lang="zh-CN" altLang="zh-CN" sz="2400" b="1" kern="100" dirty="0">
              <a:effectLst/>
              <a:latin typeface="IOWAN OLD STYLE ROMAN" panose="020406020405060202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n"/>
            </a:pPr>
            <a:r>
              <a:rPr lang="en-US" altLang="zh-CN" sz="2400" kern="100" dirty="0">
                <a:effectLst/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Texts created by the </a:t>
            </a:r>
            <a:r>
              <a:rPr lang="en-US" altLang="zh-CN" sz="2400" u="sng" kern="100" dirty="0">
                <a:effectLst/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author</a:t>
            </a:r>
            <a:r>
              <a:rPr lang="en-US" altLang="zh-CN" sz="2400" kern="100" dirty="0">
                <a:effectLst/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&amp; by </a:t>
            </a:r>
            <a:r>
              <a:rPr lang="en-US" altLang="zh-CN" sz="2400" u="sng" kern="100" dirty="0">
                <a:effectLst/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other texts</a:t>
            </a:r>
            <a:r>
              <a:rPr lang="en-US" altLang="zh-CN" sz="2400" kern="100" dirty="0">
                <a:effectLst/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. </a:t>
            </a:r>
            <a:endParaRPr lang="zh-CN" altLang="zh-CN" sz="2400" kern="100" dirty="0">
              <a:effectLst/>
              <a:latin typeface="Iowan Old Style Roman" panose="020406020405060202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n"/>
            </a:pPr>
            <a:r>
              <a:rPr lang="en-US" altLang="zh-CN" sz="2400" kern="100" dirty="0">
                <a:effectLst/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When the author finishes writing, the subject he or she created slips away and is no longer dependent on the author. </a:t>
            </a:r>
            <a:endParaRPr lang="zh-CN" altLang="zh-CN" sz="2400" kern="100" dirty="0">
              <a:effectLst/>
              <a:latin typeface="Iowan Old Style Roman" panose="020406020405060202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242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335DAB01-F09C-0464-5900-ED99EB0B32C3}"/>
              </a:ext>
            </a:extLst>
          </p:cNvPr>
          <p:cNvSpPr txBox="1"/>
          <p:nvPr/>
        </p:nvSpPr>
        <p:spPr>
          <a:xfrm>
            <a:off x="476051" y="440238"/>
            <a:ext cx="9048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>
                <a:latin typeface="Palatino Linotype" panose="02040502050505030304" pitchFamily="18" charset="0"/>
              </a:rPr>
              <a:t>Q1: Why examining the authorship?</a:t>
            </a:r>
          </a:p>
        </p:txBody>
      </p:sp>
      <p:pic>
        <p:nvPicPr>
          <p:cNvPr id="45" name="图片 44">
            <a:extLst>
              <a:ext uri="{FF2B5EF4-FFF2-40B4-BE49-F238E27FC236}">
                <a16:creationId xmlns:a16="http://schemas.microsoft.com/office/drawing/2014/main" id="{D29B0221-63F9-38FF-3678-04E5F2F789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69" b="21946"/>
          <a:stretch/>
        </p:blipFill>
        <p:spPr>
          <a:xfrm>
            <a:off x="1673089" y="5481582"/>
            <a:ext cx="461984" cy="524982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397FF241-A664-E5EF-9F0D-78F3DB2C51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063" r="23670"/>
          <a:stretch/>
        </p:blipFill>
        <p:spPr>
          <a:xfrm>
            <a:off x="1104317" y="1525671"/>
            <a:ext cx="3193363" cy="3724106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9FB85E67-F9E3-4174-C5FD-2F15A518F7B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3614" b="3614"/>
          <a:stretch/>
        </p:blipFill>
        <p:spPr>
          <a:xfrm>
            <a:off x="1104317" y="5481582"/>
            <a:ext cx="373652" cy="524982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CADDBD6C-D876-5E71-5865-C3A7F762F57D}"/>
              </a:ext>
            </a:extLst>
          </p:cNvPr>
          <p:cNvSpPr txBox="1"/>
          <p:nvPr/>
        </p:nvSpPr>
        <p:spPr>
          <a:xfrm>
            <a:off x="4734911" y="1527534"/>
            <a:ext cx="719161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 b="1" kern="100" dirty="0">
                <a:effectLst/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Michel Foucault: </a:t>
            </a:r>
            <a:r>
              <a:rPr lang="en-US" altLang="zh-CN" sz="2400" kern="100" dirty="0">
                <a:effectLst/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“What is an Author”</a:t>
            </a:r>
            <a:endParaRPr lang="zh-CN" altLang="zh-CN" sz="2400" kern="100" dirty="0">
              <a:effectLst/>
              <a:latin typeface="Iowan Old Style Roman" panose="020406020405060202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endParaRPr lang="en-US" altLang="zh-CN" sz="2400" b="1" kern="100" dirty="0">
              <a:latin typeface="IOWAN OLD STYLE ROMAN" panose="020406020405060202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228600" indent="-228600" algn="just">
              <a:buFont typeface="Wingdings" pitchFamily="2" charset="2"/>
              <a:buChar char=""/>
            </a:pPr>
            <a:r>
              <a:rPr lang="en-US" altLang="zh-CN" sz="2400" kern="100" dirty="0">
                <a:effectLst/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Writing </a:t>
            </a:r>
            <a:r>
              <a:rPr lang="zh-CN" altLang="en-US" sz="2400" kern="100" dirty="0">
                <a:effectLst/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≠ </a:t>
            </a:r>
            <a:r>
              <a:rPr lang="en-US" altLang="zh-CN" sz="2400" kern="100" dirty="0">
                <a:effectLst/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the author expressing himself/herself</a:t>
            </a:r>
          </a:p>
          <a:p>
            <a:pPr marL="228600" indent="-228600" algn="just">
              <a:buFont typeface="Wingdings" pitchFamily="2" charset="2"/>
              <a:buChar char=""/>
            </a:pPr>
            <a:r>
              <a:rPr lang="en-US" altLang="zh-CN" sz="2400" kern="100" dirty="0"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Writing = </a:t>
            </a:r>
            <a:r>
              <a:rPr lang="en-US" altLang="zh-CN" sz="2400" kern="100" dirty="0">
                <a:effectLst/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creating a space where the author disappears</a:t>
            </a:r>
          </a:p>
          <a:p>
            <a:pPr marL="228600" indent="-228600" algn="just">
              <a:buFont typeface="Wingdings" pitchFamily="2" charset="2"/>
              <a:buChar char=""/>
            </a:pPr>
            <a:endParaRPr lang="en-US" altLang="zh-CN" sz="2400" kern="100" dirty="0">
              <a:effectLst/>
              <a:latin typeface="Iowan Old Style Roman" panose="020406020405060202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228600" indent="-228600" algn="just">
              <a:buFont typeface="Wingdings" pitchFamily="2" charset="2"/>
              <a:buChar char=""/>
            </a:pPr>
            <a:r>
              <a:rPr lang="en-US" altLang="zh-CN" sz="2400" kern="100" dirty="0"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???contradiction</a:t>
            </a:r>
          </a:p>
          <a:p>
            <a:pPr algn="just"/>
            <a:endParaRPr lang="zh-CN" altLang="zh-CN" sz="2400" kern="100" dirty="0">
              <a:effectLst/>
              <a:latin typeface="Iowan Old Style Roman" panose="020406020405060202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228600" indent="-228600" algn="just">
              <a:buFont typeface="Wingdings" pitchFamily="2" charset="2"/>
              <a:buChar char=""/>
            </a:pPr>
            <a:r>
              <a:rPr lang="en-US" altLang="zh-CN" sz="2400" kern="100" dirty="0">
                <a:effectLst/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“The same gesture that refutes any relevance of the identity of the author nevertheless affirms its irreducible necessity” (Simmons 217)</a:t>
            </a:r>
            <a:endParaRPr lang="zh-CN" altLang="zh-CN" sz="2400" kern="100" dirty="0">
              <a:effectLst/>
              <a:latin typeface="Iowan Old Style Roman" panose="020406020405060202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5367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335DAB01-F09C-0464-5900-ED99EB0B32C3}"/>
              </a:ext>
            </a:extLst>
          </p:cNvPr>
          <p:cNvSpPr txBox="1"/>
          <p:nvPr/>
        </p:nvSpPr>
        <p:spPr>
          <a:xfrm>
            <a:off x="476051" y="440238"/>
            <a:ext cx="9048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>
                <a:latin typeface="Palatino Linotype" panose="02040502050505030304" pitchFamily="18" charset="0"/>
              </a:rPr>
              <a:t>Q1: Why examining the authorship?</a:t>
            </a:r>
          </a:p>
        </p:txBody>
      </p:sp>
      <p:pic>
        <p:nvPicPr>
          <p:cNvPr id="45" name="图片 44">
            <a:extLst>
              <a:ext uri="{FF2B5EF4-FFF2-40B4-BE49-F238E27FC236}">
                <a16:creationId xmlns:a16="http://schemas.microsoft.com/office/drawing/2014/main" id="{D29B0221-63F9-38FF-3678-04E5F2F789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69" b="21946"/>
          <a:stretch/>
        </p:blipFill>
        <p:spPr>
          <a:xfrm>
            <a:off x="-3015533" y="5467341"/>
            <a:ext cx="461984" cy="524982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397FF241-A664-E5EF-9F0D-78F3DB2C51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063" r="23670"/>
          <a:stretch/>
        </p:blipFill>
        <p:spPr>
          <a:xfrm>
            <a:off x="-3584305" y="1511430"/>
            <a:ext cx="3193363" cy="3724106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9FB85E67-F9E3-4174-C5FD-2F15A518F7B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3614" b="3614"/>
          <a:stretch/>
        </p:blipFill>
        <p:spPr>
          <a:xfrm>
            <a:off x="-3584305" y="5467341"/>
            <a:ext cx="373652" cy="524982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CADDBD6C-D876-5E71-5865-C3A7F762F57D}"/>
              </a:ext>
            </a:extLst>
          </p:cNvPr>
          <p:cNvSpPr txBox="1"/>
          <p:nvPr/>
        </p:nvSpPr>
        <p:spPr>
          <a:xfrm>
            <a:off x="46289" y="1513293"/>
            <a:ext cx="719161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 b="1" kern="100" dirty="0">
                <a:effectLst/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Michel Foucault: </a:t>
            </a:r>
            <a:r>
              <a:rPr lang="en-US" altLang="zh-CN" sz="2400" kern="100" dirty="0">
                <a:effectLst/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“What is an Author”</a:t>
            </a:r>
            <a:endParaRPr lang="zh-CN" altLang="zh-CN" sz="2400" kern="100" dirty="0">
              <a:effectLst/>
              <a:latin typeface="Iowan Old Style Roman" panose="020406020405060202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endParaRPr lang="en-US" altLang="zh-CN" sz="2400" b="1" kern="100" dirty="0">
              <a:latin typeface="IOWAN OLD STYLE ROMAN" panose="020406020405060202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228600" indent="-228600" algn="just">
              <a:buFont typeface="Wingdings" pitchFamily="2" charset="2"/>
              <a:buChar char=""/>
            </a:pPr>
            <a:r>
              <a:rPr lang="en-US" altLang="zh-CN" sz="2400" kern="100" dirty="0">
                <a:effectLst/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Writing </a:t>
            </a:r>
            <a:r>
              <a:rPr lang="zh-CN" altLang="en-US" sz="2400" kern="100" dirty="0">
                <a:effectLst/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≠ </a:t>
            </a:r>
            <a:r>
              <a:rPr lang="en-US" altLang="zh-CN" sz="2400" kern="100" dirty="0">
                <a:effectLst/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the author expressing himself/herself</a:t>
            </a:r>
          </a:p>
          <a:p>
            <a:pPr marL="228600" indent="-228600" algn="just">
              <a:buFont typeface="Wingdings" pitchFamily="2" charset="2"/>
              <a:buChar char=""/>
            </a:pPr>
            <a:r>
              <a:rPr lang="en-US" altLang="zh-CN" sz="2400" kern="100" dirty="0"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Writing = </a:t>
            </a:r>
            <a:r>
              <a:rPr lang="en-US" altLang="zh-CN" sz="2400" kern="100" dirty="0">
                <a:effectLst/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creating a space where the author disappears</a:t>
            </a:r>
          </a:p>
          <a:p>
            <a:pPr marL="228600" indent="-228600" algn="just">
              <a:buFont typeface="Wingdings" pitchFamily="2" charset="2"/>
              <a:buChar char=""/>
            </a:pPr>
            <a:endParaRPr lang="en-US" altLang="zh-CN" sz="2400" kern="100" dirty="0">
              <a:effectLst/>
              <a:latin typeface="Iowan Old Style Roman" panose="020406020405060202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228600" indent="-228600" algn="just">
              <a:buFont typeface="Wingdings" pitchFamily="2" charset="2"/>
              <a:buChar char=""/>
            </a:pPr>
            <a:r>
              <a:rPr lang="en-US" altLang="zh-CN" sz="2400" kern="100" dirty="0"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???contradiction</a:t>
            </a:r>
          </a:p>
          <a:p>
            <a:pPr algn="just"/>
            <a:endParaRPr lang="zh-CN" altLang="zh-CN" sz="2400" kern="100" dirty="0">
              <a:effectLst/>
              <a:latin typeface="Iowan Old Style Roman" panose="020406020405060202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228600" indent="-228600" algn="just">
              <a:buFont typeface="Wingdings" pitchFamily="2" charset="2"/>
              <a:buChar char=""/>
            </a:pPr>
            <a:r>
              <a:rPr lang="en-US" altLang="zh-CN" sz="2400" kern="100" dirty="0">
                <a:effectLst/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“The same gesture that refutes any relevance of the identity of the author nevertheless affirms its irreducible necessity” (Simmons 217)</a:t>
            </a:r>
            <a:endParaRPr lang="zh-CN" altLang="zh-CN" sz="2400" kern="100" dirty="0">
              <a:effectLst/>
              <a:latin typeface="Iowan Old Style Roman" panose="020406020405060202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1E0E7B0-236E-3702-B881-DA80A526FF4B}"/>
              </a:ext>
            </a:extLst>
          </p:cNvPr>
          <p:cNvSpPr txBox="1"/>
          <p:nvPr/>
        </p:nvSpPr>
        <p:spPr>
          <a:xfrm>
            <a:off x="7579314" y="1205516"/>
            <a:ext cx="4516862" cy="48320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>
                <a:latin typeface="Iowan Old Style Roman" panose="02040602040506020204" pitchFamily="18" charset="0"/>
              </a:rPr>
              <a:t>Author &amp; Author-function</a:t>
            </a:r>
          </a:p>
          <a:p>
            <a:endParaRPr kumimoji="1" lang="en-US" altLang="zh-CN" sz="2800" b="1" dirty="0">
              <a:latin typeface="Iowan Old Style Roman" panose="02040602040506020204" pitchFamily="18" charset="0"/>
            </a:endParaRPr>
          </a:p>
          <a:p>
            <a:r>
              <a:rPr kumimoji="1" lang="en-US" altLang="zh-CN" sz="2800" dirty="0">
                <a:latin typeface="Iowan Old Style Roman" panose="02040602040506020204" pitchFamily="18" charset="0"/>
              </a:rPr>
              <a:t>Author (the real person)</a:t>
            </a:r>
          </a:p>
          <a:p>
            <a:r>
              <a:rPr kumimoji="1" lang="en-US" altLang="zh-CN" sz="2800" dirty="0">
                <a:latin typeface="Iowan Old Style Roman" panose="02040602040506020204" pitchFamily="18" charset="0"/>
              </a:rPr>
              <a:t>Author-function:</a:t>
            </a:r>
          </a:p>
          <a:p>
            <a:pPr marL="457200" indent="-457200">
              <a:buFont typeface="+mj-lt"/>
              <a:buAutoNum type="arabicPeriod"/>
            </a:pPr>
            <a:r>
              <a:rPr kumimoji="1" lang="en-US" altLang="zh-CN" sz="2800" dirty="0">
                <a:latin typeface="Iowan Old Style Roman" panose="02040602040506020204" pitchFamily="18" charset="0"/>
              </a:rPr>
              <a:t>rights and responsibility</a:t>
            </a:r>
          </a:p>
          <a:p>
            <a:pPr marL="457200" indent="-457200">
              <a:buFont typeface="+mj-lt"/>
              <a:buAutoNum type="arabicPeriod"/>
            </a:pPr>
            <a:r>
              <a:rPr kumimoji="1" lang="en-US" altLang="zh-CN" sz="2800" dirty="0">
                <a:latin typeface="Iowan Old Style Roman" panose="02040602040506020204" pitchFamily="18" charset="0"/>
              </a:rPr>
              <a:t>distinguishing between literary texts and scientific text</a:t>
            </a:r>
          </a:p>
          <a:p>
            <a:pPr marL="457200" indent="-457200">
              <a:buFont typeface="+mj-lt"/>
              <a:buAutoNum type="arabicPeriod"/>
            </a:pPr>
            <a:r>
              <a:rPr kumimoji="1" lang="en-US" altLang="zh-CN" sz="2800" dirty="0">
                <a:latin typeface="Iowan Old Style Roman" panose="02040602040506020204" pitchFamily="18" charset="0"/>
              </a:rPr>
              <a:t>authenticating texts </a:t>
            </a:r>
          </a:p>
          <a:p>
            <a:pPr marL="457200" indent="-457200">
              <a:buFont typeface="+mj-lt"/>
              <a:buAutoNum type="arabicPeriod"/>
            </a:pPr>
            <a:r>
              <a:rPr kumimoji="1" lang="en-US" altLang="zh-CN" sz="2800" dirty="0">
                <a:latin typeface="Iowan Old Style Roman" panose="02040602040506020204" pitchFamily="18" charset="0"/>
              </a:rPr>
              <a:t>trans-discursive functions</a:t>
            </a:r>
            <a:endParaRPr kumimoji="1" lang="zh-CN" altLang="en-US" sz="2800" dirty="0">
              <a:latin typeface="Iowan Old Style Roman" panose="0204060204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1753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335DAB01-F09C-0464-5900-ED99EB0B32C3}"/>
              </a:ext>
            </a:extLst>
          </p:cNvPr>
          <p:cNvSpPr txBox="1"/>
          <p:nvPr/>
        </p:nvSpPr>
        <p:spPr>
          <a:xfrm>
            <a:off x="476051" y="440238"/>
            <a:ext cx="9048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>
                <a:latin typeface="Palatino Linotype" panose="02040502050505030304" pitchFamily="18" charset="0"/>
              </a:rPr>
              <a:t>Q1: Why examining the authorship?</a:t>
            </a:r>
          </a:p>
        </p:txBody>
      </p:sp>
      <p:pic>
        <p:nvPicPr>
          <p:cNvPr id="45" name="图片 44">
            <a:extLst>
              <a:ext uri="{FF2B5EF4-FFF2-40B4-BE49-F238E27FC236}">
                <a16:creationId xmlns:a16="http://schemas.microsoft.com/office/drawing/2014/main" id="{D29B0221-63F9-38FF-3678-04E5F2F789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69" b="21946"/>
          <a:stretch/>
        </p:blipFill>
        <p:spPr>
          <a:xfrm>
            <a:off x="-3015533" y="5467341"/>
            <a:ext cx="461984" cy="524982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397FF241-A664-E5EF-9F0D-78F3DB2C51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063" r="23670"/>
          <a:stretch/>
        </p:blipFill>
        <p:spPr>
          <a:xfrm>
            <a:off x="-3584305" y="1511430"/>
            <a:ext cx="3193363" cy="3724106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9FB85E67-F9E3-4174-C5FD-2F15A518F7B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3614" b="3614"/>
          <a:stretch/>
        </p:blipFill>
        <p:spPr>
          <a:xfrm>
            <a:off x="-3584305" y="5467341"/>
            <a:ext cx="373652" cy="524982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CADDBD6C-D876-5E71-5865-C3A7F762F57D}"/>
              </a:ext>
            </a:extLst>
          </p:cNvPr>
          <p:cNvSpPr txBox="1"/>
          <p:nvPr/>
        </p:nvSpPr>
        <p:spPr>
          <a:xfrm>
            <a:off x="46289" y="1513293"/>
            <a:ext cx="719161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 b="1" kern="100" dirty="0">
                <a:effectLst/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Michel Foucault: </a:t>
            </a:r>
            <a:r>
              <a:rPr lang="en-US" altLang="zh-CN" sz="2400" kern="100" dirty="0">
                <a:effectLst/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“What is an Author”</a:t>
            </a:r>
            <a:endParaRPr lang="zh-CN" altLang="zh-CN" sz="2400" kern="100" dirty="0">
              <a:effectLst/>
              <a:latin typeface="Iowan Old Style Roman" panose="020406020405060202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endParaRPr lang="en-US" altLang="zh-CN" sz="2400" b="1" kern="100" dirty="0">
              <a:latin typeface="IOWAN OLD STYLE ROMAN" panose="020406020405060202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228600" indent="-228600" algn="just">
              <a:buFont typeface="Wingdings" pitchFamily="2" charset="2"/>
              <a:buChar char=""/>
            </a:pPr>
            <a:r>
              <a:rPr lang="en-US" altLang="zh-CN" sz="2400" kern="100" dirty="0">
                <a:effectLst/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Writing </a:t>
            </a:r>
            <a:r>
              <a:rPr lang="zh-CN" altLang="en-US" sz="2400" kern="100" dirty="0">
                <a:effectLst/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≠ </a:t>
            </a:r>
            <a:r>
              <a:rPr lang="en-US" altLang="zh-CN" sz="2400" kern="100" dirty="0">
                <a:effectLst/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the author expressing himself/herself</a:t>
            </a:r>
          </a:p>
          <a:p>
            <a:pPr marL="228600" indent="-228600" algn="just">
              <a:buFont typeface="Wingdings" pitchFamily="2" charset="2"/>
              <a:buChar char=""/>
            </a:pPr>
            <a:r>
              <a:rPr lang="en-US" altLang="zh-CN" sz="2400" kern="100" dirty="0"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Writing = </a:t>
            </a:r>
            <a:r>
              <a:rPr lang="en-US" altLang="zh-CN" sz="2400" kern="100" dirty="0">
                <a:effectLst/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creating a space where the author disappears</a:t>
            </a:r>
          </a:p>
          <a:p>
            <a:pPr marL="228600" indent="-228600" algn="just">
              <a:buFont typeface="Wingdings" pitchFamily="2" charset="2"/>
              <a:buChar char=""/>
            </a:pPr>
            <a:endParaRPr lang="en-US" altLang="zh-CN" sz="2400" kern="100" dirty="0">
              <a:effectLst/>
              <a:latin typeface="Iowan Old Style Roman" panose="020406020405060202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228600" indent="-228600" algn="just">
              <a:buFont typeface="Wingdings" pitchFamily="2" charset="2"/>
              <a:buChar char=""/>
            </a:pPr>
            <a:r>
              <a:rPr lang="en-US" altLang="zh-CN" sz="2400" kern="100" dirty="0"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???contradiction</a:t>
            </a:r>
          </a:p>
          <a:p>
            <a:pPr algn="just"/>
            <a:endParaRPr lang="zh-CN" altLang="zh-CN" sz="2400" kern="100" dirty="0">
              <a:effectLst/>
              <a:latin typeface="Iowan Old Style Roman" panose="020406020405060202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228600" indent="-228600" algn="just">
              <a:buFont typeface="Wingdings" pitchFamily="2" charset="2"/>
              <a:buChar char=""/>
            </a:pPr>
            <a:r>
              <a:rPr lang="en-US" altLang="zh-CN" sz="2400" kern="100" dirty="0">
                <a:effectLst/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“The same gesture that refutes any relevance of the identity of the author nevertheless affirms its irreducible necessity” (Simmons 217)</a:t>
            </a:r>
            <a:endParaRPr lang="zh-CN" altLang="zh-CN" sz="2400" kern="100" dirty="0">
              <a:effectLst/>
              <a:latin typeface="Iowan Old Style Roman" panose="020406020405060202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1E0E7B0-236E-3702-B881-DA80A526FF4B}"/>
              </a:ext>
            </a:extLst>
          </p:cNvPr>
          <p:cNvSpPr txBox="1"/>
          <p:nvPr/>
        </p:nvSpPr>
        <p:spPr>
          <a:xfrm>
            <a:off x="7579314" y="1205516"/>
            <a:ext cx="4516862" cy="48320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>
                <a:latin typeface="Iowan Old Style Roman" panose="02040602040506020204" pitchFamily="18" charset="0"/>
              </a:rPr>
              <a:t>Author &amp; Author-function</a:t>
            </a:r>
          </a:p>
          <a:p>
            <a:endParaRPr kumimoji="1" lang="en-US" altLang="zh-CN" sz="2800" b="1" dirty="0">
              <a:latin typeface="Iowan Old Style Roman" panose="02040602040506020204" pitchFamily="18" charset="0"/>
            </a:endParaRPr>
          </a:p>
          <a:p>
            <a:r>
              <a:rPr kumimoji="1" lang="en-US" altLang="zh-CN" sz="2800" dirty="0">
                <a:latin typeface="Iowan Old Style Roman" panose="02040602040506020204" pitchFamily="18" charset="0"/>
              </a:rPr>
              <a:t>Author (the real person)</a:t>
            </a:r>
          </a:p>
          <a:p>
            <a:r>
              <a:rPr kumimoji="1" lang="en-US" altLang="zh-CN" sz="2800" dirty="0">
                <a:latin typeface="Iowan Old Style Roman" panose="02040602040506020204" pitchFamily="18" charset="0"/>
              </a:rPr>
              <a:t>Author-function:</a:t>
            </a:r>
          </a:p>
          <a:p>
            <a:pPr marL="457200" indent="-457200">
              <a:buFont typeface="+mj-lt"/>
              <a:buAutoNum type="arabicPeriod"/>
            </a:pPr>
            <a:r>
              <a:rPr kumimoji="1" lang="en-US" altLang="zh-CN" sz="2800" dirty="0">
                <a:latin typeface="Iowan Old Style Roman" panose="02040602040506020204" pitchFamily="18" charset="0"/>
              </a:rPr>
              <a:t>rights and responsibility</a:t>
            </a:r>
          </a:p>
          <a:p>
            <a:pPr marL="457200" indent="-457200">
              <a:buFont typeface="+mj-lt"/>
              <a:buAutoNum type="arabicPeriod"/>
            </a:pPr>
            <a:r>
              <a:rPr kumimoji="1" lang="en-US" altLang="zh-CN" sz="2800" dirty="0">
                <a:latin typeface="Iowan Old Style Roman" panose="02040602040506020204" pitchFamily="18" charset="0"/>
              </a:rPr>
              <a:t>distinguishing between literary texts and scientific text</a:t>
            </a:r>
          </a:p>
          <a:p>
            <a:pPr marL="457200" indent="-457200">
              <a:buFont typeface="+mj-lt"/>
              <a:buAutoNum type="arabicPeriod"/>
            </a:pPr>
            <a:r>
              <a:rPr kumimoji="1" lang="en-US" altLang="zh-CN" sz="2800" dirty="0">
                <a:latin typeface="Iowan Old Style Roman" panose="02040602040506020204" pitchFamily="18" charset="0"/>
              </a:rPr>
              <a:t>authenticating texts </a:t>
            </a:r>
          </a:p>
          <a:p>
            <a:pPr marL="457200" indent="-457200">
              <a:buFont typeface="+mj-lt"/>
              <a:buAutoNum type="arabicPeriod"/>
            </a:pPr>
            <a:r>
              <a:rPr kumimoji="1" lang="en-US" altLang="zh-CN" sz="2800" dirty="0">
                <a:latin typeface="Iowan Old Style Roman" panose="02040602040506020204" pitchFamily="18" charset="0"/>
              </a:rPr>
              <a:t>trans-discursive functions</a:t>
            </a:r>
            <a:endParaRPr kumimoji="1" lang="zh-CN" altLang="en-US" sz="2800" dirty="0">
              <a:latin typeface="Iowan Old Style Roman" panose="020406020405060202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D3CD694-51D8-EC49-EA05-4C3F226FCC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051" y="1220756"/>
            <a:ext cx="3075684" cy="490446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DA2B7F9-8D99-30BC-9CCB-92469D187F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93532" y="1220756"/>
            <a:ext cx="3155040" cy="490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042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335DAB01-F09C-0464-5900-ED99EB0B32C3}"/>
              </a:ext>
            </a:extLst>
          </p:cNvPr>
          <p:cNvSpPr txBox="1"/>
          <p:nvPr/>
        </p:nvSpPr>
        <p:spPr>
          <a:xfrm>
            <a:off x="476051" y="440238"/>
            <a:ext cx="9048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>
                <a:latin typeface="Palatino Linotype" panose="02040502050505030304" pitchFamily="18" charset="0"/>
              </a:rPr>
              <a:t>Q1: Why examining the authorship?</a:t>
            </a:r>
          </a:p>
        </p:txBody>
      </p:sp>
      <p:pic>
        <p:nvPicPr>
          <p:cNvPr id="45" name="图片 44">
            <a:extLst>
              <a:ext uri="{FF2B5EF4-FFF2-40B4-BE49-F238E27FC236}">
                <a16:creationId xmlns:a16="http://schemas.microsoft.com/office/drawing/2014/main" id="{D29B0221-63F9-38FF-3678-04E5F2F789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69" b="21946"/>
          <a:stretch/>
        </p:blipFill>
        <p:spPr>
          <a:xfrm>
            <a:off x="-3015533" y="5467341"/>
            <a:ext cx="461984" cy="524982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397FF241-A664-E5EF-9F0D-78F3DB2C51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063" r="23670"/>
          <a:stretch/>
        </p:blipFill>
        <p:spPr>
          <a:xfrm>
            <a:off x="-3584305" y="1511430"/>
            <a:ext cx="3193363" cy="3724106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9FB85E67-F9E3-4174-C5FD-2F15A518F7B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3614" b="3614"/>
          <a:stretch/>
        </p:blipFill>
        <p:spPr>
          <a:xfrm>
            <a:off x="-3584305" y="5467341"/>
            <a:ext cx="373652" cy="524982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CADDBD6C-D876-5E71-5865-C3A7F762F57D}"/>
              </a:ext>
            </a:extLst>
          </p:cNvPr>
          <p:cNvSpPr txBox="1"/>
          <p:nvPr/>
        </p:nvSpPr>
        <p:spPr>
          <a:xfrm>
            <a:off x="46289" y="1513293"/>
            <a:ext cx="719161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 b="1" kern="100" dirty="0">
                <a:effectLst/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Michel Foucault: </a:t>
            </a:r>
            <a:r>
              <a:rPr lang="en-US" altLang="zh-CN" sz="2400" kern="100" dirty="0">
                <a:effectLst/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“What is an Author”</a:t>
            </a:r>
            <a:endParaRPr lang="zh-CN" altLang="zh-CN" sz="2400" kern="100" dirty="0">
              <a:effectLst/>
              <a:latin typeface="Iowan Old Style Roman" panose="020406020405060202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endParaRPr lang="en-US" altLang="zh-CN" sz="2400" b="1" kern="100" dirty="0">
              <a:latin typeface="IOWAN OLD STYLE ROMAN" panose="020406020405060202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228600" indent="-228600" algn="just">
              <a:buFont typeface="Wingdings" pitchFamily="2" charset="2"/>
              <a:buChar char=""/>
            </a:pPr>
            <a:r>
              <a:rPr lang="en-US" altLang="zh-CN" sz="2400" kern="100" dirty="0">
                <a:effectLst/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Writing </a:t>
            </a:r>
            <a:r>
              <a:rPr lang="zh-CN" altLang="en-US" sz="2400" kern="100" dirty="0">
                <a:effectLst/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≠ </a:t>
            </a:r>
            <a:r>
              <a:rPr lang="en-US" altLang="zh-CN" sz="2400" kern="100" dirty="0">
                <a:effectLst/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the author expressing himself/herself</a:t>
            </a:r>
          </a:p>
          <a:p>
            <a:pPr marL="228600" indent="-228600" algn="just">
              <a:buFont typeface="Wingdings" pitchFamily="2" charset="2"/>
              <a:buChar char=""/>
            </a:pPr>
            <a:r>
              <a:rPr lang="en-US" altLang="zh-CN" sz="2400" kern="100" dirty="0"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Writing = </a:t>
            </a:r>
            <a:r>
              <a:rPr lang="en-US" altLang="zh-CN" sz="2400" kern="100" dirty="0">
                <a:effectLst/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creating a space where the author disappears</a:t>
            </a:r>
          </a:p>
          <a:p>
            <a:pPr marL="228600" indent="-228600" algn="just">
              <a:buFont typeface="Wingdings" pitchFamily="2" charset="2"/>
              <a:buChar char=""/>
            </a:pPr>
            <a:endParaRPr lang="en-US" altLang="zh-CN" sz="2400" kern="100" dirty="0">
              <a:effectLst/>
              <a:latin typeface="Iowan Old Style Roman" panose="020406020405060202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228600" indent="-228600" algn="just">
              <a:buFont typeface="Wingdings" pitchFamily="2" charset="2"/>
              <a:buChar char=""/>
            </a:pPr>
            <a:r>
              <a:rPr lang="en-US" altLang="zh-CN" sz="2400" kern="100" dirty="0"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???contradiction</a:t>
            </a:r>
          </a:p>
          <a:p>
            <a:pPr algn="just"/>
            <a:endParaRPr lang="zh-CN" altLang="zh-CN" sz="2400" kern="100" dirty="0">
              <a:effectLst/>
              <a:latin typeface="Iowan Old Style Roman" panose="020406020405060202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228600" indent="-228600" algn="just">
              <a:buFont typeface="Wingdings" pitchFamily="2" charset="2"/>
              <a:buChar char=""/>
            </a:pPr>
            <a:r>
              <a:rPr lang="en-US" altLang="zh-CN" sz="2400" kern="100" dirty="0">
                <a:effectLst/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“The same gesture that refutes any relevance of the identity of the author nevertheless affirms its irreducible necessity” (Simmons 217)</a:t>
            </a:r>
            <a:endParaRPr lang="zh-CN" altLang="zh-CN" sz="2400" kern="100" dirty="0">
              <a:effectLst/>
              <a:latin typeface="Iowan Old Style Roman" panose="020406020405060202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1E0E7B0-236E-3702-B881-DA80A526FF4B}"/>
              </a:ext>
            </a:extLst>
          </p:cNvPr>
          <p:cNvSpPr txBox="1"/>
          <p:nvPr/>
        </p:nvSpPr>
        <p:spPr>
          <a:xfrm>
            <a:off x="7579314" y="1205516"/>
            <a:ext cx="4516862" cy="48320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>
                <a:latin typeface="Iowan Old Style Roman" panose="02040602040506020204" pitchFamily="18" charset="0"/>
              </a:rPr>
              <a:t>Author &amp; Author-function</a:t>
            </a:r>
          </a:p>
          <a:p>
            <a:endParaRPr kumimoji="1" lang="en-US" altLang="zh-CN" sz="2800" b="1" dirty="0">
              <a:latin typeface="Iowan Old Style Roman" panose="02040602040506020204" pitchFamily="18" charset="0"/>
            </a:endParaRPr>
          </a:p>
          <a:p>
            <a:r>
              <a:rPr kumimoji="1" lang="en-US" altLang="zh-CN" sz="2800" dirty="0">
                <a:latin typeface="Iowan Old Style Roman" panose="02040602040506020204" pitchFamily="18" charset="0"/>
              </a:rPr>
              <a:t>Author (the real person)</a:t>
            </a:r>
          </a:p>
          <a:p>
            <a:r>
              <a:rPr kumimoji="1" lang="en-US" altLang="zh-CN" sz="2800" dirty="0">
                <a:latin typeface="Iowan Old Style Roman" panose="02040602040506020204" pitchFamily="18" charset="0"/>
              </a:rPr>
              <a:t>Author-function:</a:t>
            </a:r>
          </a:p>
          <a:p>
            <a:pPr marL="457200" indent="-457200">
              <a:buFont typeface="+mj-lt"/>
              <a:buAutoNum type="arabicPeriod"/>
            </a:pPr>
            <a:r>
              <a:rPr kumimoji="1" lang="en-US" altLang="zh-CN" sz="2800" dirty="0">
                <a:latin typeface="Iowan Old Style Roman" panose="02040602040506020204" pitchFamily="18" charset="0"/>
              </a:rPr>
              <a:t>rights and responsibility</a:t>
            </a:r>
          </a:p>
          <a:p>
            <a:pPr marL="457200" indent="-457200">
              <a:buFont typeface="+mj-lt"/>
              <a:buAutoNum type="arabicPeriod"/>
            </a:pPr>
            <a:r>
              <a:rPr kumimoji="1" lang="en-US" altLang="zh-CN" sz="2800" dirty="0">
                <a:latin typeface="Iowan Old Style Roman" panose="02040602040506020204" pitchFamily="18" charset="0"/>
              </a:rPr>
              <a:t>distinguishing between literary texts and scientific text</a:t>
            </a:r>
          </a:p>
          <a:p>
            <a:pPr marL="457200" indent="-457200">
              <a:buFont typeface="+mj-lt"/>
              <a:buAutoNum type="arabicPeriod"/>
            </a:pPr>
            <a:r>
              <a:rPr kumimoji="1" lang="en-US" altLang="zh-CN" sz="2800" dirty="0">
                <a:latin typeface="Iowan Old Style Roman" panose="02040602040506020204" pitchFamily="18" charset="0"/>
              </a:rPr>
              <a:t>authenticating texts </a:t>
            </a:r>
          </a:p>
          <a:p>
            <a:pPr marL="457200" indent="-457200">
              <a:buFont typeface="+mj-lt"/>
              <a:buAutoNum type="arabicPeriod"/>
            </a:pPr>
            <a:r>
              <a:rPr kumimoji="1" lang="en-US" altLang="zh-CN" sz="2800" dirty="0">
                <a:latin typeface="Iowan Old Style Roman" panose="02040602040506020204" pitchFamily="18" charset="0"/>
              </a:rPr>
              <a:t>trans-discursive functions</a:t>
            </a:r>
            <a:endParaRPr kumimoji="1" lang="zh-CN" altLang="en-US" sz="2800" dirty="0">
              <a:latin typeface="Iowan Old Style Roman" panose="020406020405060202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D3CD694-51D8-EC49-EA05-4C3F226FCC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051" y="1220756"/>
            <a:ext cx="3075684" cy="490446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DA2B7F9-8D99-30BC-9CCB-92469D187F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93532" y="1220756"/>
            <a:ext cx="3155040" cy="490446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B8A096D-C241-F67C-11C4-AD3F9C0971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263" y="1220756"/>
            <a:ext cx="3232720" cy="490446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5D2D655A-5393-8957-7450-61F093908A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93532" y="1220756"/>
            <a:ext cx="3371822" cy="490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331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335DAB01-F09C-0464-5900-ED99EB0B32C3}"/>
              </a:ext>
            </a:extLst>
          </p:cNvPr>
          <p:cNvSpPr txBox="1"/>
          <p:nvPr/>
        </p:nvSpPr>
        <p:spPr>
          <a:xfrm>
            <a:off x="476051" y="440238"/>
            <a:ext cx="9048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>
                <a:latin typeface="Palatino Linotype" panose="02040502050505030304" pitchFamily="18" charset="0"/>
              </a:rPr>
              <a:t>Q1: Why examining the authorship?</a:t>
            </a:r>
          </a:p>
        </p:txBody>
      </p:sp>
      <p:pic>
        <p:nvPicPr>
          <p:cNvPr id="45" name="图片 44">
            <a:extLst>
              <a:ext uri="{FF2B5EF4-FFF2-40B4-BE49-F238E27FC236}">
                <a16:creationId xmlns:a16="http://schemas.microsoft.com/office/drawing/2014/main" id="{D29B0221-63F9-38FF-3678-04E5F2F789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69" b="21946"/>
          <a:stretch/>
        </p:blipFill>
        <p:spPr>
          <a:xfrm>
            <a:off x="-3015533" y="5467341"/>
            <a:ext cx="461984" cy="524982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397FF241-A664-E5EF-9F0D-78F3DB2C51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063" r="23670"/>
          <a:stretch/>
        </p:blipFill>
        <p:spPr>
          <a:xfrm>
            <a:off x="-3584305" y="1511430"/>
            <a:ext cx="3193363" cy="3724106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9FB85E67-F9E3-4174-C5FD-2F15A518F7B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3614" b="3614"/>
          <a:stretch/>
        </p:blipFill>
        <p:spPr>
          <a:xfrm>
            <a:off x="-3584305" y="5467341"/>
            <a:ext cx="373652" cy="524982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CADDBD6C-D876-5E71-5865-C3A7F762F57D}"/>
              </a:ext>
            </a:extLst>
          </p:cNvPr>
          <p:cNvSpPr txBox="1"/>
          <p:nvPr/>
        </p:nvSpPr>
        <p:spPr>
          <a:xfrm>
            <a:off x="46289" y="1513293"/>
            <a:ext cx="719161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 b="1" kern="100" dirty="0">
                <a:effectLst/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Michel Foucault: </a:t>
            </a:r>
            <a:r>
              <a:rPr lang="en-US" altLang="zh-CN" sz="2400" kern="100" dirty="0">
                <a:effectLst/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“What is an Author”</a:t>
            </a:r>
            <a:endParaRPr lang="zh-CN" altLang="zh-CN" sz="2400" kern="100" dirty="0">
              <a:effectLst/>
              <a:latin typeface="Iowan Old Style Roman" panose="020406020405060202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endParaRPr lang="en-US" altLang="zh-CN" sz="2400" b="1" kern="100" dirty="0">
              <a:latin typeface="IOWAN OLD STYLE ROMAN" panose="020406020405060202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228600" indent="-228600" algn="just">
              <a:buFont typeface="Wingdings" pitchFamily="2" charset="2"/>
              <a:buChar char=""/>
            </a:pPr>
            <a:r>
              <a:rPr lang="en-US" altLang="zh-CN" sz="2400" kern="100" dirty="0">
                <a:effectLst/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Writing </a:t>
            </a:r>
            <a:r>
              <a:rPr lang="zh-CN" altLang="en-US" sz="2400" kern="100" dirty="0">
                <a:effectLst/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≠ </a:t>
            </a:r>
            <a:r>
              <a:rPr lang="en-US" altLang="zh-CN" sz="2400" kern="100" dirty="0">
                <a:effectLst/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the author expressing himself/herself</a:t>
            </a:r>
          </a:p>
          <a:p>
            <a:pPr marL="228600" indent="-228600" algn="just">
              <a:buFont typeface="Wingdings" pitchFamily="2" charset="2"/>
              <a:buChar char=""/>
            </a:pPr>
            <a:r>
              <a:rPr lang="en-US" altLang="zh-CN" sz="2400" kern="100" dirty="0"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Writing = </a:t>
            </a:r>
            <a:r>
              <a:rPr lang="en-US" altLang="zh-CN" sz="2400" kern="100" dirty="0">
                <a:effectLst/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creating a space where the author disappears</a:t>
            </a:r>
          </a:p>
          <a:p>
            <a:pPr marL="228600" indent="-228600" algn="just">
              <a:buFont typeface="Wingdings" pitchFamily="2" charset="2"/>
              <a:buChar char=""/>
            </a:pPr>
            <a:endParaRPr lang="en-US" altLang="zh-CN" sz="2400" kern="100" dirty="0">
              <a:effectLst/>
              <a:latin typeface="Iowan Old Style Roman" panose="020406020405060202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228600" indent="-228600" algn="just">
              <a:buFont typeface="Wingdings" pitchFamily="2" charset="2"/>
              <a:buChar char=""/>
            </a:pPr>
            <a:r>
              <a:rPr lang="en-US" altLang="zh-CN" sz="2400" kern="100" dirty="0"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???contradiction</a:t>
            </a:r>
          </a:p>
          <a:p>
            <a:pPr algn="just"/>
            <a:endParaRPr lang="zh-CN" altLang="zh-CN" sz="2400" kern="100" dirty="0">
              <a:effectLst/>
              <a:latin typeface="Iowan Old Style Roman" panose="020406020405060202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228600" indent="-228600" algn="just">
              <a:buFont typeface="Wingdings" pitchFamily="2" charset="2"/>
              <a:buChar char=""/>
            </a:pPr>
            <a:r>
              <a:rPr lang="en-US" altLang="zh-CN" sz="2400" kern="100" dirty="0">
                <a:effectLst/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“The same gesture that refutes any relevance of the identity of the author nevertheless affirms its irreducible necessity” (Simmons 217)</a:t>
            </a:r>
            <a:endParaRPr lang="zh-CN" altLang="zh-CN" sz="2400" kern="100" dirty="0">
              <a:effectLst/>
              <a:latin typeface="Iowan Old Style Roman" panose="020406020405060202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1E0E7B0-236E-3702-B881-DA80A526FF4B}"/>
              </a:ext>
            </a:extLst>
          </p:cNvPr>
          <p:cNvSpPr txBox="1"/>
          <p:nvPr/>
        </p:nvSpPr>
        <p:spPr>
          <a:xfrm>
            <a:off x="7579314" y="1205516"/>
            <a:ext cx="4516862" cy="48320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>
                <a:latin typeface="Iowan Old Style Roman" panose="02040602040506020204" pitchFamily="18" charset="0"/>
              </a:rPr>
              <a:t>Author &amp; Author-function</a:t>
            </a:r>
          </a:p>
          <a:p>
            <a:endParaRPr kumimoji="1" lang="en-US" altLang="zh-CN" sz="2800" b="1" dirty="0">
              <a:latin typeface="Iowan Old Style Roman" panose="02040602040506020204" pitchFamily="18" charset="0"/>
            </a:endParaRPr>
          </a:p>
          <a:p>
            <a:r>
              <a:rPr kumimoji="1" lang="en-US" altLang="zh-CN" sz="2800" dirty="0">
                <a:latin typeface="Iowan Old Style Roman" panose="02040602040506020204" pitchFamily="18" charset="0"/>
              </a:rPr>
              <a:t>Author (the real person)</a:t>
            </a:r>
          </a:p>
          <a:p>
            <a:r>
              <a:rPr kumimoji="1" lang="en-US" altLang="zh-CN" sz="2800" dirty="0">
                <a:latin typeface="Iowan Old Style Roman" panose="02040602040506020204" pitchFamily="18" charset="0"/>
              </a:rPr>
              <a:t>Author-function:</a:t>
            </a:r>
          </a:p>
          <a:p>
            <a:pPr marL="457200" indent="-457200">
              <a:buFont typeface="+mj-lt"/>
              <a:buAutoNum type="arabicPeriod"/>
            </a:pPr>
            <a:r>
              <a:rPr kumimoji="1" lang="en-US" altLang="zh-CN" sz="2800" dirty="0">
                <a:latin typeface="Iowan Old Style Roman" panose="02040602040506020204" pitchFamily="18" charset="0"/>
              </a:rPr>
              <a:t>rights and responsibility</a:t>
            </a:r>
          </a:p>
          <a:p>
            <a:pPr marL="457200" indent="-457200">
              <a:buFont typeface="+mj-lt"/>
              <a:buAutoNum type="arabicPeriod"/>
            </a:pPr>
            <a:r>
              <a:rPr kumimoji="1" lang="en-US" altLang="zh-CN" sz="2800" dirty="0">
                <a:latin typeface="Iowan Old Style Roman" panose="02040602040506020204" pitchFamily="18" charset="0"/>
              </a:rPr>
              <a:t>distinguishing between literary texts and scientific text</a:t>
            </a:r>
          </a:p>
          <a:p>
            <a:pPr marL="457200" indent="-457200">
              <a:buFont typeface="+mj-lt"/>
              <a:buAutoNum type="arabicPeriod"/>
            </a:pPr>
            <a:r>
              <a:rPr kumimoji="1" lang="en-US" altLang="zh-CN" sz="2800" dirty="0">
                <a:latin typeface="Iowan Old Style Roman" panose="02040602040506020204" pitchFamily="18" charset="0"/>
              </a:rPr>
              <a:t>authenticating texts </a:t>
            </a:r>
          </a:p>
          <a:p>
            <a:pPr marL="457200" indent="-457200">
              <a:buFont typeface="+mj-lt"/>
              <a:buAutoNum type="arabicPeriod"/>
            </a:pPr>
            <a:r>
              <a:rPr kumimoji="1" lang="en-US" altLang="zh-CN" sz="2800" dirty="0">
                <a:latin typeface="Iowan Old Style Roman" panose="02040602040506020204" pitchFamily="18" charset="0"/>
              </a:rPr>
              <a:t>trans-discursive functions</a:t>
            </a:r>
            <a:endParaRPr kumimoji="1" lang="zh-CN" altLang="en-US" sz="2800" dirty="0">
              <a:latin typeface="Iowan Old Style Roman" panose="020406020405060202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D3CD694-51D8-EC49-EA05-4C3F226FCC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051" y="1220756"/>
            <a:ext cx="3075684" cy="490446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DA2B7F9-8D99-30BC-9CCB-92469D187F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93532" y="1220756"/>
            <a:ext cx="3155040" cy="490446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墨迹 2">
                <a:extLst>
                  <a:ext uri="{FF2B5EF4-FFF2-40B4-BE49-F238E27FC236}">
                    <a16:creationId xmlns:a16="http://schemas.microsoft.com/office/drawing/2014/main" id="{D09B7F37-D827-C4AF-876F-ACE7F6713719}"/>
                  </a:ext>
                </a:extLst>
              </p14:cNvPr>
              <p14:cNvContentPartPr/>
              <p14:nvPr/>
            </p14:nvContentPartPr>
            <p14:xfrm>
              <a:off x="8119320" y="1595680"/>
              <a:ext cx="1416240" cy="866880"/>
            </p14:xfrm>
          </p:contentPart>
        </mc:Choice>
        <mc:Fallback xmlns="">
          <p:pic>
            <p:nvPicPr>
              <p:cNvPr id="3" name="墨迹 2">
                <a:extLst>
                  <a:ext uri="{FF2B5EF4-FFF2-40B4-BE49-F238E27FC236}">
                    <a16:creationId xmlns:a16="http://schemas.microsoft.com/office/drawing/2014/main" id="{D09B7F37-D827-C4AF-876F-ACE7F671371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029680" y="1416040"/>
                <a:ext cx="1595880" cy="12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" name="墨迹 4">
                <a:extLst>
                  <a:ext uri="{FF2B5EF4-FFF2-40B4-BE49-F238E27FC236}">
                    <a16:creationId xmlns:a16="http://schemas.microsoft.com/office/drawing/2014/main" id="{A09577B9-1CE3-175E-6ED1-A3E0D878FA17}"/>
                  </a:ext>
                </a:extLst>
              </p14:cNvPr>
              <p14:cNvContentPartPr/>
              <p14:nvPr/>
            </p14:nvContentPartPr>
            <p14:xfrm>
              <a:off x="8447640" y="3193720"/>
              <a:ext cx="1978560" cy="2482200"/>
            </p14:xfrm>
          </p:contentPart>
        </mc:Choice>
        <mc:Fallback xmlns="">
          <p:pic>
            <p:nvPicPr>
              <p:cNvPr id="5" name="墨迹 4">
                <a:extLst>
                  <a:ext uri="{FF2B5EF4-FFF2-40B4-BE49-F238E27FC236}">
                    <a16:creationId xmlns:a16="http://schemas.microsoft.com/office/drawing/2014/main" id="{A09577B9-1CE3-175E-6ED1-A3E0D878FA1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358000" y="3013720"/>
                <a:ext cx="2158200" cy="284184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EA88D8E1-E4F8-BD68-25BC-E1738C89AA1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5263" y="1220756"/>
            <a:ext cx="3232720" cy="490446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95AD03F-2D4C-DD53-B4E7-1885C9A6D83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93532" y="1220756"/>
            <a:ext cx="3371822" cy="490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4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335DAB01-F09C-0464-5900-ED99EB0B32C3}"/>
              </a:ext>
            </a:extLst>
          </p:cNvPr>
          <p:cNvSpPr txBox="1"/>
          <p:nvPr/>
        </p:nvSpPr>
        <p:spPr>
          <a:xfrm>
            <a:off x="476051" y="440238"/>
            <a:ext cx="9048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>
                <a:latin typeface="Palatino Linotype" panose="02040502050505030304" pitchFamily="18" charset="0"/>
              </a:rPr>
              <a:t>Q1: Why examining the authorship?</a:t>
            </a:r>
          </a:p>
        </p:txBody>
      </p:sp>
      <p:pic>
        <p:nvPicPr>
          <p:cNvPr id="45" name="图片 44">
            <a:extLst>
              <a:ext uri="{FF2B5EF4-FFF2-40B4-BE49-F238E27FC236}">
                <a16:creationId xmlns:a16="http://schemas.microsoft.com/office/drawing/2014/main" id="{D29B0221-63F9-38FF-3678-04E5F2F789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69" b="21946"/>
          <a:stretch/>
        </p:blipFill>
        <p:spPr>
          <a:xfrm>
            <a:off x="1251667" y="5467341"/>
            <a:ext cx="461984" cy="524982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397FF241-A664-E5EF-9F0D-78F3DB2C51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063" r="23670"/>
          <a:stretch/>
        </p:blipFill>
        <p:spPr>
          <a:xfrm>
            <a:off x="682895" y="1511430"/>
            <a:ext cx="3193363" cy="3724106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9FB85E67-F9E3-4174-C5FD-2F15A518F7B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3614" b="3614"/>
          <a:stretch/>
        </p:blipFill>
        <p:spPr>
          <a:xfrm>
            <a:off x="682895" y="5467341"/>
            <a:ext cx="373652" cy="524982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CADDBD6C-D876-5E71-5865-C3A7F762F57D}"/>
              </a:ext>
            </a:extLst>
          </p:cNvPr>
          <p:cNvSpPr txBox="1"/>
          <p:nvPr/>
        </p:nvSpPr>
        <p:spPr>
          <a:xfrm>
            <a:off x="4313489" y="1513293"/>
            <a:ext cx="719161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 b="1" kern="100" dirty="0">
                <a:effectLst/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Michel Foucault: </a:t>
            </a:r>
            <a:r>
              <a:rPr lang="en-US" altLang="zh-CN" sz="2400" kern="100" dirty="0">
                <a:effectLst/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“What is an Author”</a:t>
            </a:r>
            <a:endParaRPr lang="zh-CN" altLang="zh-CN" sz="2400" kern="100" dirty="0">
              <a:effectLst/>
              <a:latin typeface="Iowan Old Style Roman" panose="020406020405060202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endParaRPr lang="en-US" altLang="zh-CN" sz="2400" b="1" kern="100" dirty="0">
              <a:latin typeface="IOWAN OLD STYLE ROMAN" panose="020406020405060202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228600" indent="-228600" algn="just">
              <a:buFont typeface="Wingdings" pitchFamily="2" charset="2"/>
              <a:buChar char=""/>
            </a:pPr>
            <a:r>
              <a:rPr lang="en-US" altLang="zh-CN" sz="2400" kern="100" dirty="0">
                <a:effectLst/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Writing </a:t>
            </a:r>
            <a:r>
              <a:rPr lang="zh-CN" altLang="en-US" sz="2400" kern="100" dirty="0">
                <a:effectLst/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≠ </a:t>
            </a:r>
            <a:r>
              <a:rPr lang="en-US" altLang="zh-CN" sz="2400" kern="100" dirty="0">
                <a:effectLst/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the author expressing himself/herself</a:t>
            </a:r>
          </a:p>
          <a:p>
            <a:pPr marL="228600" indent="-228600" algn="just">
              <a:buFont typeface="Wingdings" pitchFamily="2" charset="2"/>
              <a:buChar char=""/>
            </a:pPr>
            <a:r>
              <a:rPr lang="en-US" altLang="zh-CN" sz="2400" kern="100" dirty="0"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Writing = </a:t>
            </a:r>
            <a:r>
              <a:rPr lang="en-US" altLang="zh-CN" sz="2400" kern="100" dirty="0">
                <a:effectLst/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creating a space where the author disappears</a:t>
            </a:r>
          </a:p>
          <a:p>
            <a:pPr marL="228600" indent="-228600" algn="just">
              <a:buFont typeface="Wingdings" pitchFamily="2" charset="2"/>
              <a:buChar char=""/>
            </a:pPr>
            <a:endParaRPr lang="en-US" altLang="zh-CN" sz="2400" kern="100" dirty="0">
              <a:effectLst/>
              <a:latin typeface="Iowan Old Style Roman" panose="020406020405060202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228600" indent="-228600" algn="just">
              <a:buFont typeface="Wingdings" pitchFamily="2" charset="2"/>
              <a:buChar char=""/>
            </a:pPr>
            <a:r>
              <a:rPr lang="en-US" altLang="zh-CN" sz="2400" strike="sngStrike" kern="100" dirty="0"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???contradiction</a:t>
            </a:r>
          </a:p>
          <a:p>
            <a:pPr algn="just"/>
            <a:endParaRPr lang="zh-CN" altLang="zh-CN" sz="2400" strike="sngStrike" kern="100" dirty="0">
              <a:effectLst/>
              <a:latin typeface="Iowan Old Style Roman" panose="020406020405060202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228600" indent="-228600" algn="just">
              <a:buFont typeface="Wingdings" pitchFamily="2" charset="2"/>
              <a:buChar char=""/>
            </a:pPr>
            <a:r>
              <a:rPr lang="en-US" altLang="zh-CN" sz="2400" strike="sngStrike" kern="100" dirty="0">
                <a:effectLst/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“The same gesture that refutes any relevance of the identity of the author nevertheless affirms its irreducible necessity” (Simmons 217)</a:t>
            </a:r>
            <a:endParaRPr lang="zh-CN" altLang="zh-CN" sz="2400" strike="sngStrike" kern="100" dirty="0">
              <a:effectLst/>
              <a:latin typeface="Iowan Old Style Roman" panose="020406020405060202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1E0E7B0-236E-3702-B881-DA80A526FF4B}"/>
              </a:ext>
            </a:extLst>
          </p:cNvPr>
          <p:cNvSpPr txBox="1"/>
          <p:nvPr/>
        </p:nvSpPr>
        <p:spPr>
          <a:xfrm>
            <a:off x="19832274" y="1072614"/>
            <a:ext cx="4516862" cy="48320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>
                <a:latin typeface="Iowan Old Style Roman" panose="02040602040506020204" pitchFamily="18" charset="0"/>
              </a:rPr>
              <a:t>Author &amp; Author-function</a:t>
            </a:r>
          </a:p>
          <a:p>
            <a:endParaRPr kumimoji="1" lang="en-US" altLang="zh-CN" sz="2800" b="1" dirty="0">
              <a:latin typeface="Iowan Old Style Roman" panose="02040602040506020204" pitchFamily="18" charset="0"/>
            </a:endParaRPr>
          </a:p>
          <a:p>
            <a:r>
              <a:rPr kumimoji="1" lang="en-US" altLang="zh-CN" sz="2800" dirty="0">
                <a:latin typeface="Iowan Old Style Roman" panose="02040602040506020204" pitchFamily="18" charset="0"/>
              </a:rPr>
              <a:t>Author (the real person)</a:t>
            </a:r>
          </a:p>
          <a:p>
            <a:r>
              <a:rPr kumimoji="1" lang="en-US" altLang="zh-CN" sz="2800" dirty="0">
                <a:latin typeface="Iowan Old Style Roman" panose="02040602040506020204" pitchFamily="18" charset="0"/>
              </a:rPr>
              <a:t>Author-function:</a:t>
            </a:r>
          </a:p>
          <a:p>
            <a:pPr marL="457200" indent="-457200">
              <a:buFont typeface="+mj-lt"/>
              <a:buAutoNum type="arabicPeriod"/>
            </a:pPr>
            <a:r>
              <a:rPr kumimoji="1" lang="en-US" altLang="zh-CN" sz="2800" dirty="0">
                <a:latin typeface="Iowan Old Style Roman" panose="02040602040506020204" pitchFamily="18" charset="0"/>
              </a:rPr>
              <a:t>rights and responsibility</a:t>
            </a:r>
          </a:p>
          <a:p>
            <a:pPr marL="457200" indent="-457200">
              <a:buFont typeface="+mj-lt"/>
              <a:buAutoNum type="arabicPeriod"/>
            </a:pPr>
            <a:r>
              <a:rPr kumimoji="1" lang="en-US" altLang="zh-CN" sz="2800" dirty="0">
                <a:latin typeface="Iowan Old Style Roman" panose="02040602040506020204" pitchFamily="18" charset="0"/>
              </a:rPr>
              <a:t>distinguishing between literary texts and scientific text</a:t>
            </a:r>
          </a:p>
          <a:p>
            <a:pPr marL="457200" indent="-457200">
              <a:buFont typeface="+mj-lt"/>
              <a:buAutoNum type="arabicPeriod"/>
            </a:pPr>
            <a:r>
              <a:rPr kumimoji="1" lang="en-US" altLang="zh-CN" sz="2800" dirty="0">
                <a:latin typeface="Iowan Old Style Roman" panose="02040602040506020204" pitchFamily="18" charset="0"/>
              </a:rPr>
              <a:t>authenticating texts </a:t>
            </a:r>
          </a:p>
          <a:p>
            <a:pPr marL="457200" indent="-457200">
              <a:buFont typeface="+mj-lt"/>
              <a:buAutoNum type="arabicPeriod"/>
            </a:pPr>
            <a:r>
              <a:rPr kumimoji="1" lang="en-US" altLang="zh-CN" sz="2800" dirty="0">
                <a:latin typeface="Iowan Old Style Roman" panose="02040602040506020204" pitchFamily="18" charset="0"/>
              </a:rPr>
              <a:t>trans-discursive functions</a:t>
            </a:r>
            <a:endParaRPr kumimoji="1" lang="zh-CN" altLang="en-US" sz="2800" dirty="0">
              <a:latin typeface="Iowan Old Style Roman" panose="020406020405060202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D3CD694-51D8-EC49-EA05-4C3F226FCC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29011" y="1087854"/>
            <a:ext cx="3075684" cy="490446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DA2B7F9-8D99-30BC-9CCB-92469D187F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46492" y="1087854"/>
            <a:ext cx="3155040" cy="490446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墨迹 2">
                <a:extLst>
                  <a:ext uri="{FF2B5EF4-FFF2-40B4-BE49-F238E27FC236}">
                    <a16:creationId xmlns:a16="http://schemas.microsoft.com/office/drawing/2014/main" id="{D09B7F37-D827-C4AF-876F-ACE7F6713719}"/>
                  </a:ext>
                </a:extLst>
              </p14:cNvPr>
              <p14:cNvContentPartPr/>
              <p14:nvPr/>
            </p14:nvContentPartPr>
            <p14:xfrm>
              <a:off x="20372280" y="1462778"/>
              <a:ext cx="1416240" cy="866880"/>
            </p14:xfrm>
          </p:contentPart>
        </mc:Choice>
        <mc:Fallback xmlns="">
          <p:pic>
            <p:nvPicPr>
              <p:cNvPr id="3" name="墨迹 2">
                <a:extLst>
                  <a:ext uri="{FF2B5EF4-FFF2-40B4-BE49-F238E27FC236}">
                    <a16:creationId xmlns:a16="http://schemas.microsoft.com/office/drawing/2014/main" id="{D09B7F37-D827-C4AF-876F-ACE7F671371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282640" y="1283138"/>
                <a:ext cx="1595880" cy="12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" name="墨迹 4">
                <a:extLst>
                  <a:ext uri="{FF2B5EF4-FFF2-40B4-BE49-F238E27FC236}">
                    <a16:creationId xmlns:a16="http://schemas.microsoft.com/office/drawing/2014/main" id="{A09577B9-1CE3-175E-6ED1-A3E0D878FA17}"/>
                  </a:ext>
                </a:extLst>
              </p14:cNvPr>
              <p14:cNvContentPartPr/>
              <p14:nvPr/>
            </p14:nvContentPartPr>
            <p14:xfrm>
              <a:off x="20700600" y="3060818"/>
              <a:ext cx="1978560" cy="2482200"/>
            </p14:xfrm>
          </p:contentPart>
        </mc:Choice>
        <mc:Fallback xmlns="">
          <p:pic>
            <p:nvPicPr>
              <p:cNvPr id="5" name="墨迹 4">
                <a:extLst>
                  <a:ext uri="{FF2B5EF4-FFF2-40B4-BE49-F238E27FC236}">
                    <a16:creationId xmlns:a16="http://schemas.microsoft.com/office/drawing/2014/main" id="{A09577B9-1CE3-175E-6ED1-A3E0D878FA1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0610960" y="2880818"/>
                <a:ext cx="2158200" cy="2841840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81E91FF7-16F8-C319-E092-C54BD1316BF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729011" y="1087854"/>
            <a:ext cx="3232720" cy="490446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0243502-CE9B-9F18-8972-07C89E8262A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067280" y="1087854"/>
            <a:ext cx="3371822" cy="490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4653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335DAB01-F09C-0464-5900-ED99EB0B32C3}"/>
              </a:ext>
            </a:extLst>
          </p:cNvPr>
          <p:cNvSpPr txBox="1"/>
          <p:nvPr/>
        </p:nvSpPr>
        <p:spPr>
          <a:xfrm>
            <a:off x="476051" y="440238"/>
            <a:ext cx="9048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>
                <a:latin typeface="Palatino Linotype" panose="02040502050505030304" pitchFamily="18" charset="0"/>
              </a:rPr>
              <a:t>Q1: Why examining the authorship?</a:t>
            </a:r>
          </a:p>
        </p:txBody>
      </p:sp>
      <p:pic>
        <p:nvPicPr>
          <p:cNvPr id="45" name="图片 44">
            <a:extLst>
              <a:ext uri="{FF2B5EF4-FFF2-40B4-BE49-F238E27FC236}">
                <a16:creationId xmlns:a16="http://schemas.microsoft.com/office/drawing/2014/main" id="{D29B0221-63F9-38FF-3678-04E5F2F789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69" b="21946"/>
          <a:stretch/>
        </p:blipFill>
        <p:spPr>
          <a:xfrm>
            <a:off x="810149" y="5467341"/>
            <a:ext cx="461984" cy="524982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397FF241-A664-E5EF-9F0D-78F3DB2C51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063" r="23670"/>
          <a:stretch/>
        </p:blipFill>
        <p:spPr>
          <a:xfrm>
            <a:off x="1534736" y="5456199"/>
            <a:ext cx="461985" cy="538768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9FB85E67-F9E3-4174-C5FD-2F15A518F7B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3614" b="3614"/>
          <a:stretch/>
        </p:blipFill>
        <p:spPr>
          <a:xfrm>
            <a:off x="817623" y="1238476"/>
            <a:ext cx="2923905" cy="4108094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CADDBD6C-D876-5E71-5865-C3A7F762F57D}"/>
              </a:ext>
            </a:extLst>
          </p:cNvPr>
          <p:cNvSpPr txBox="1"/>
          <p:nvPr/>
        </p:nvSpPr>
        <p:spPr>
          <a:xfrm>
            <a:off x="4313489" y="1513293"/>
            <a:ext cx="719161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 b="1" kern="100" dirty="0">
                <a:effectLst/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Jacques Derrida: </a:t>
            </a:r>
            <a:r>
              <a:rPr lang="en-US" altLang="zh-CN" sz="2400" i="1" kern="100" dirty="0" err="1"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Signsponge</a:t>
            </a:r>
            <a:endParaRPr lang="en-US" altLang="zh-CN" sz="2400" i="1" kern="100" dirty="0">
              <a:latin typeface="Iowan Old Style Roman" panose="020406020405060202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endParaRPr lang="en-US" altLang="zh-CN" sz="2400" kern="100" dirty="0">
              <a:latin typeface="Iowan Old Style Roman" panose="020406020405060202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endParaRPr lang="en-US" altLang="zh-CN" sz="2400" kern="100" dirty="0">
              <a:latin typeface="Iowan Old Style Roman" panose="020406020405060202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2400" b="1" kern="100" dirty="0"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Authors sign their texts in different ways. </a:t>
            </a:r>
          </a:p>
          <a:p>
            <a:pPr algn="just"/>
            <a:r>
              <a:rPr lang="en-US" altLang="zh-CN" sz="2400" b="1" kern="100" dirty="0"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sz="2400" b="1" kern="100" dirty="0">
                <a:effectLst/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ignature is a textual element.</a:t>
            </a:r>
          </a:p>
          <a:p>
            <a:pPr algn="just"/>
            <a:endParaRPr lang="en-US" altLang="zh-CN" sz="2400" kern="100" dirty="0">
              <a:latin typeface="Iowan Old Style Roman" panose="020406020405060202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2400" kern="100" dirty="0"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sz="2400" kern="100" dirty="0">
                <a:effectLst/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ignature effects:</a:t>
            </a:r>
            <a:endParaRPr lang="zh-CN" altLang="zh-CN" sz="2400" kern="100" dirty="0">
              <a:effectLst/>
              <a:latin typeface="Iowan Old Style Roman" panose="020406020405060202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altLang="zh-CN" sz="2400" kern="100" dirty="0">
                <a:effectLst/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The literal sense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n-US" altLang="zh-CN" sz="2400" kern="100" dirty="0">
                <a:effectLst/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Signature as style</a:t>
            </a:r>
            <a:endParaRPr lang="zh-CN" altLang="zh-CN" sz="2400" kern="100" dirty="0">
              <a:effectLst/>
              <a:latin typeface="Iowan Old Style Roman" panose="020406020405060202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altLang="zh-CN" sz="2400" kern="100" dirty="0">
                <a:effectLst/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Signature of the signature</a:t>
            </a:r>
            <a:endParaRPr lang="en-US" altLang="zh-CN" sz="2400" b="1" kern="100" dirty="0">
              <a:latin typeface="IOWAN OLD STYLE ROMAN" panose="020406020405060202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7893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335DAB01-F09C-0464-5900-ED99EB0B32C3}"/>
              </a:ext>
            </a:extLst>
          </p:cNvPr>
          <p:cNvSpPr txBox="1"/>
          <p:nvPr/>
        </p:nvSpPr>
        <p:spPr>
          <a:xfrm>
            <a:off x="476051" y="440238"/>
            <a:ext cx="9048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>
                <a:latin typeface="Palatino Linotype" panose="02040502050505030304" pitchFamily="18" charset="0"/>
              </a:rPr>
              <a:t>Q1: Why examining the authorship?</a:t>
            </a:r>
          </a:p>
        </p:txBody>
      </p:sp>
      <p:pic>
        <p:nvPicPr>
          <p:cNvPr id="45" name="图片 44">
            <a:extLst>
              <a:ext uri="{FF2B5EF4-FFF2-40B4-BE49-F238E27FC236}">
                <a16:creationId xmlns:a16="http://schemas.microsoft.com/office/drawing/2014/main" id="{D29B0221-63F9-38FF-3678-04E5F2F789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69" b="21946"/>
          <a:stretch/>
        </p:blipFill>
        <p:spPr>
          <a:xfrm>
            <a:off x="810149" y="5467341"/>
            <a:ext cx="461984" cy="524982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397FF241-A664-E5EF-9F0D-78F3DB2C51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063" r="23670"/>
          <a:stretch/>
        </p:blipFill>
        <p:spPr>
          <a:xfrm>
            <a:off x="1534736" y="5456199"/>
            <a:ext cx="461985" cy="538768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9FB85E67-F9E3-4174-C5FD-2F15A518F7B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3614" b="3614"/>
          <a:stretch/>
        </p:blipFill>
        <p:spPr>
          <a:xfrm>
            <a:off x="817623" y="1238476"/>
            <a:ext cx="2923905" cy="4108094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CADDBD6C-D876-5E71-5865-C3A7F762F57D}"/>
              </a:ext>
            </a:extLst>
          </p:cNvPr>
          <p:cNvSpPr txBox="1"/>
          <p:nvPr/>
        </p:nvSpPr>
        <p:spPr>
          <a:xfrm>
            <a:off x="4313489" y="1513293"/>
            <a:ext cx="719161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 b="1" kern="100" dirty="0">
                <a:effectLst/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Jacques Derrida: </a:t>
            </a:r>
            <a:r>
              <a:rPr lang="en-US" altLang="zh-CN" sz="2400" i="1" kern="100" dirty="0" err="1"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Signsponge</a:t>
            </a:r>
            <a:endParaRPr lang="en-US" altLang="zh-CN" sz="2400" i="1" kern="100" dirty="0">
              <a:latin typeface="Iowan Old Style Roman" panose="020406020405060202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endParaRPr lang="en-US" altLang="zh-CN" sz="2400" kern="100" dirty="0">
              <a:latin typeface="Iowan Old Style Roman" panose="020406020405060202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endParaRPr lang="en-US" altLang="zh-CN" sz="2400" kern="100" dirty="0">
              <a:latin typeface="Iowan Old Style Roman" panose="020406020405060202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2400" b="1" kern="100" dirty="0"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Authors sign their texts in different ways. </a:t>
            </a:r>
          </a:p>
          <a:p>
            <a:pPr algn="just"/>
            <a:r>
              <a:rPr lang="en-US" altLang="zh-CN" sz="2400" b="1" kern="100" dirty="0"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sz="2400" b="1" kern="100" dirty="0">
                <a:effectLst/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ignature is a textual element.</a:t>
            </a:r>
          </a:p>
          <a:p>
            <a:pPr algn="just"/>
            <a:endParaRPr lang="en-US" altLang="zh-CN" sz="2400" kern="100" dirty="0">
              <a:latin typeface="Iowan Old Style Roman" panose="020406020405060202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2400" kern="100" dirty="0"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sz="2400" kern="100" dirty="0">
                <a:effectLst/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ignature effects:</a:t>
            </a:r>
            <a:endParaRPr lang="zh-CN" altLang="zh-CN" sz="2400" kern="100" dirty="0">
              <a:effectLst/>
              <a:latin typeface="Iowan Old Style Roman" panose="020406020405060202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altLang="zh-CN" sz="2400" kern="100" dirty="0">
                <a:effectLst/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The literal sense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n-US" altLang="zh-CN" sz="2400" kern="100" dirty="0">
                <a:effectLst/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Signature as style</a:t>
            </a:r>
            <a:endParaRPr lang="zh-CN" altLang="zh-CN" sz="2400" kern="100" dirty="0">
              <a:effectLst/>
              <a:latin typeface="Iowan Old Style Roman" panose="020406020405060202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altLang="zh-CN" sz="2400" kern="100" dirty="0">
                <a:effectLst/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Signature of the signature</a:t>
            </a:r>
            <a:endParaRPr lang="en-US" altLang="zh-CN" sz="2400" b="1" kern="100" dirty="0">
              <a:latin typeface="IOWAN OLD STYLE ROMAN" panose="020406020405060202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F97998B-EB14-D85D-A98D-4F71722524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4506" y="2119102"/>
            <a:ext cx="7772400" cy="359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559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335DAB01-F09C-0464-5900-ED99EB0B32C3}"/>
              </a:ext>
            </a:extLst>
          </p:cNvPr>
          <p:cNvSpPr txBox="1"/>
          <p:nvPr/>
        </p:nvSpPr>
        <p:spPr>
          <a:xfrm>
            <a:off x="476051" y="440238"/>
            <a:ext cx="9048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>
                <a:latin typeface="Palatino Linotype" panose="02040502050505030304" pitchFamily="18" charset="0"/>
              </a:rPr>
              <a:t>Q1: Why examining the authorship?</a:t>
            </a:r>
          </a:p>
        </p:txBody>
      </p:sp>
      <p:pic>
        <p:nvPicPr>
          <p:cNvPr id="45" name="图片 44">
            <a:extLst>
              <a:ext uri="{FF2B5EF4-FFF2-40B4-BE49-F238E27FC236}">
                <a16:creationId xmlns:a16="http://schemas.microsoft.com/office/drawing/2014/main" id="{D29B0221-63F9-38FF-3678-04E5F2F789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69" b="21946"/>
          <a:stretch/>
        </p:blipFill>
        <p:spPr>
          <a:xfrm>
            <a:off x="810149" y="5467341"/>
            <a:ext cx="461984" cy="524982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397FF241-A664-E5EF-9F0D-78F3DB2C51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063" r="23670"/>
          <a:stretch/>
        </p:blipFill>
        <p:spPr>
          <a:xfrm>
            <a:off x="1534736" y="5456199"/>
            <a:ext cx="461985" cy="538768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9FB85E67-F9E3-4174-C5FD-2F15A518F7B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3614" b="3614"/>
          <a:stretch/>
        </p:blipFill>
        <p:spPr>
          <a:xfrm>
            <a:off x="817623" y="1238476"/>
            <a:ext cx="2923905" cy="4108094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CADDBD6C-D876-5E71-5865-C3A7F762F57D}"/>
              </a:ext>
            </a:extLst>
          </p:cNvPr>
          <p:cNvSpPr txBox="1"/>
          <p:nvPr/>
        </p:nvSpPr>
        <p:spPr>
          <a:xfrm>
            <a:off x="4313489" y="1513293"/>
            <a:ext cx="719161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 b="1" kern="100" dirty="0">
                <a:effectLst/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Jacques Derrida: </a:t>
            </a:r>
            <a:r>
              <a:rPr lang="en-US" altLang="zh-CN" sz="2400" i="1" kern="100" dirty="0" err="1"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Signsponge</a:t>
            </a:r>
            <a:endParaRPr lang="en-US" altLang="zh-CN" sz="2400" i="1" kern="100" dirty="0">
              <a:latin typeface="Iowan Old Style Roman" panose="020406020405060202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endParaRPr lang="en-US" altLang="zh-CN" sz="2400" kern="100" dirty="0">
              <a:latin typeface="Iowan Old Style Roman" panose="020406020405060202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endParaRPr lang="en-US" altLang="zh-CN" sz="2400" kern="100" dirty="0">
              <a:latin typeface="Iowan Old Style Roman" panose="020406020405060202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2400" b="1" kern="100" dirty="0"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Authors sign their texts in different ways. </a:t>
            </a:r>
          </a:p>
          <a:p>
            <a:pPr algn="just"/>
            <a:r>
              <a:rPr lang="en-US" altLang="zh-CN" sz="2400" b="1" kern="100" dirty="0"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sz="2400" b="1" kern="100" dirty="0">
                <a:effectLst/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ignature is a textual element.</a:t>
            </a:r>
          </a:p>
          <a:p>
            <a:pPr algn="just"/>
            <a:endParaRPr lang="en-US" altLang="zh-CN" sz="2400" kern="100" dirty="0">
              <a:latin typeface="Iowan Old Style Roman" panose="020406020405060202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2400" kern="100" dirty="0"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sz="2400" kern="100" dirty="0">
                <a:effectLst/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ignature effects:</a:t>
            </a:r>
            <a:endParaRPr lang="zh-CN" altLang="zh-CN" sz="2400" kern="100" dirty="0">
              <a:effectLst/>
              <a:latin typeface="Iowan Old Style Roman" panose="020406020405060202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altLang="zh-CN" sz="2400" kern="100" dirty="0">
                <a:effectLst/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The literal sense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n-US" altLang="zh-CN" sz="2400" kern="100" dirty="0">
                <a:effectLst/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Signature as style</a:t>
            </a:r>
            <a:endParaRPr lang="zh-CN" altLang="zh-CN" sz="2400" kern="100" dirty="0">
              <a:effectLst/>
              <a:latin typeface="Iowan Old Style Roman" panose="020406020405060202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altLang="zh-CN" sz="2400" kern="100" dirty="0">
                <a:effectLst/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Signature of the signature</a:t>
            </a:r>
            <a:endParaRPr lang="en-US" altLang="zh-CN" sz="2400" b="1" kern="100" dirty="0">
              <a:latin typeface="IOWAN OLD STYLE ROMAN" panose="020406020405060202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334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44B8489-62BB-B7E7-48D5-C37D32AAA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2092" y="-1069158"/>
            <a:ext cx="12976184" cy="960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4547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5A686B7E-B162-1F2E-3D2C-262305CCA3DC}"/>
              </a:ext>
            </a:extLst>
          </p:cNvPr>
          <p:cNvSpPr txBox="1"/>
          <p:nvPr/>
        </p:nvSpPr>
        <p:spPr>
          <a:xfrm>
            <a:off x="491041" y="350298"/>
            <a:ext cx="9048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>
                <a:latin typeface="Palatino Linotype" panose="02040502050505030304" pitchFamily="18" charset="0"/>
              </a:rPr>
              <a:t>Q2: What is the auteur theory about? Who is an auteur?</a:t>
            </a:r>
          </a:p>
        </p:txBody>
      </p:sp>
    </p:spTree>
    <p:extLst>
      <p:ext uri="{BB962C8B-B14F-4D97-AF65-F5344CB8AC3E}">
        <p14:creationId xmlns:p14="http://schemas.microsoft.com/office/powerpoint/2010/main" val="28484656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335DAB01-F09C-0464-5900-ED99EB0B32C3}"/>
              </a:ext>
            </a:extLst>
          </p:cNvPr>
          <p:cNvSpPr txBox="1"/>
          <p:nvPr/>
        </p:nvSpPr>
        <p:spPr>
          <a:xfrm>
            <a:off x="506031" y="-893886"/>
            <a:ext cx="9048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>
                <a:latin typeface="Palatino Linotype" panose="02040502050505030304" pitchFamily="18" charset="0"/>
              </a:rPr>
              <a:t>Q1: Why examining the authorship?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A686B7E-B162-1F2E-3D2C-262305CCA3DC}"/>
              </a:ext>
            </a:extLst>
          </p:cNvPr>
          <p:cNvSpPr txBox="1"/>
          <p:nvPr/>
        </p:nvSpPr>
        <p:spPr>
          <a:xfrm>
            <a:off x="491041" y="350298"/>
            <a:ext cx="9048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>
                <a:latin typeface="Palatino Linotype" panose="02040502050505030304" pitchFamily="18" charset="0"/>
              </a:rPr>
              <a:t>Q2: What is the auteur theory about? Who is an auteur?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9700C49-E457-E0DF-E392-A12025784B9B}"/>
              </a:ext>
            </a:extLst>
          </p:cNvPr>
          <p:cNvSpPr txBox="1"/>
          <p:nvPr/>
        </p:nvSpPr>
        <p:spPr>
          <a:xfrm>
            <a:off x="1230772" y="1984514"/>
            <a:ext cx="71258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6600" b="1" dirty="0" err="1">
                <a:latin typeface="Palatino Linotype" panose="02040502050505030304" pitchFamily="18" charset="0"/>
              </a:rPr>
              <a:t>Authorenfilm</a:t>
            </a:r>
            <a:endParaRPr kumimoji="1" lang="zh-CN" altLang="en-US" sz="6600" b="1" dirty="0">
              <a:latin typeface="Palatino Linotype" panose="0204050205050503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B82F927-1C99-6D1B-D423-5813361E2E88}"/>
              </a:ext>
            </a:extLst>
          </p:cNvPr>
          <p:cNvSpPr txBox="1"/>
          <p:nvPr/>
        </p:nvSpPr>
        <p:spPr>
          <a:xfrm>
            <a:off x="7541179" y="1984514"/>
            <a:ext cx="41286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6600" b="1" dirty="0">
                <a:latin typeface="Palatino Linotype" panose="02040502050505030304" pitchFamily="18" charset="0"/>
              </a:rPr>
              <a:t>Auteur</a:t>
            </a:r>
            <a:endParaRPr kumimoji="1" lang="zh-CN" altLang="en-US" sz="6600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4444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335DAB01-F09C-0464-5900-ED99EB0B32C3}"/>
              </a:ext>
            </a:extLst>
          </p:cNvPr>
          <p:cNvSpPr txBox="1"/>
          <p:nvPr/>
        </p:nvSpPr>
        <p:spPr>
          <a:xfrm>
            <a:off x="506031" y="-893886"/>
            <a:ext cx="9048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>
                <a:latin typeface="Palatino Linotype" panose="02040502050505030304" pitchFamily="18" charset="0"/>
              </a:rPr>
              <a:t>Q1: Why examining the authorship?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A686B7E-B162-1F2E-3D2C-262305CCA3DC}"/>
              </a:ext>
            </a:extLst>
          </p:cNvPr>
          <p:cNvSpPr txBox="1"/>
          <p:nvPr/>
        </p:nvSpPr>
        <p:spPr>
          <a:xfrm>
            <a:off x="491041" y="350298"/>
            <a:ext cx="9048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>
                <a:latin typeface="Palatino Linotype" panose="02040502050505030304" pitchFamily="18" charset="0"/>
              </a:rPr>
              <a:t>Q2: What is the auteur theory about? Who is an auteur?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9700C49-E457-E0DF-E392-A12025784B9B}"/>
              </a:ext>
            </a:extLst>
          </p:cNvPr>
          <p:cNvSpPr txBox="1"/>
          <p:nvPr/>
        </p:nvSpPr>
        <p:spPr>
          <a:xfrm>
            <a:off x="1230772" y="1984514"/>
            <a:ext cx="71258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6600" b="1" dirty="0" err="1">
                <a:latin typeface="Palatino Linotype" panose="02040502050505030304" pitchFamily="18" charset="0"/>
              </a:rPr>
              <a:t>Authorenfilm</a:t>
            </a:r>
            <a:endParaRPr kumimoji="1" lang="zh-CN" altLang="en-US" sz="6600" b="1" dirty="0">
              <a:latin typeface="Palatino Linotype" panose="0204050205050503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B82F927-1C99-6D1B-D423-5813361E2E88}"/>
              </a:ext>
            </a:extLst>
          </p:cNvPr>
          <p:cNvSpPr txBox="1"/>
          <p:nvPr/>
        </p:nvSpPr>
        <p:spPr>
          <a:xfrm>
            <a:off x="7541179" y="1984514"/>
            <a:ext cx="41286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6600" b="1" dirty="0">
                <a:latin typeface="Palatino Linotype" panose="02040502050505030304" pitchFamily="18" charset="0"/>
              </a:rPr>
              <a:t>Auteur</a:t>
            </a:r>
            <a:endParaRPr kumimoji="1" lang="zh-CN" altLang="en-US" sz="6600" b="1" dirty="0">
              <a:latin typeface="Palatino Linotype" panose="0204050205050503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54DA197-F0B6-1E51-3A92-AF05E9B7BCB6}"/>
              </a:ext>
            </a:extLst>
          </p:cNvPr>
          <p:cNvSpPr txBox="1"/>
          <p:nvPr/>
        </p:nvSpPr>
        <p:spPr>
          <a:xfrm>
            <a:off x="1771086" y="3479800"/>
            <a:ext cx="52297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3200" dirty="0">
                <a:latin typeface="Iowan Old Style Roman" panose="02040602040506020204" pitchFamily="18" charset="0"/>
              </a:rPr>
              <a:t>1913 Germany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3200" dirty="0">
                <a:latin typeface="Iowan Old Style Roman" panose="02040602040506020204" pitchFamily="18" charset="0"/>
              </a:rPr>
              <a:t>“author’s film”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3200" dirty="0">
                <a:latin typeface="Iowan Old Style Roman" panose="02040602040506020204" pitchFamily="18" charset="0"/>
              </a:rPr>
              <a:t>“author”= screenwriter</a:t>
            </a:r>
            <a:endParaRPr kumimoji="1" lang="zh-CN" altLang="en-US" sz="3200" dirty="0">
              <a:latin typeface="Iowan Old Style Roman" panose="020406020405060202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89032F7-993A-7064-E675-1FC1A9523A1E}"/>
              </a:ext>
            </a:extLst>
          </p:cNvPr>
          <p:cNvSpPr txBox="1"/>
          <p:nvPr/>
        </p:nvSpPr>
        <p:spPr>
          <a:xfrm>
            <a:off x="7541179" y="3479800"/>
            <a:ext cx="52297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3200" dirty="0">
                <a:latin typeface="Iowan Old Style Roman" panose="02040602040506020204" pitchFamily="18" charset="0"/>
              </a:rPr>
              <a:t>1950s France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3200" dirty="0">
                <a:latin typeface="Iowan Old Style Roman" panose="02040602040506020204" pitchFamily="18" charset="0"/>
              </a:rPr>
              <a:t>Cahier du </a:t>
            </a:r>
            <a:r>
              <a:rPr kumimoji="1" lang="en-US" altLang="zh-CN" sz="3200" dirty="0" err="1">
                <a:latin typeface="Iowan Old Style Roman" panose="02040602040506020204" pitchFamily="18" charset="0"/>
              </a:rPr>
              <a:t>cinéma</a:t>
            </a:r>
            <a:endParaRPr kumimoji="1" lang="en-US" altLang="zh-CN" sz="3200" dirty="0">
              <a:latin typeface="Iowan Old Style Roman" panose="02040602040506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3200" dirty="0">
                <a:latin typeface="Iowan Old Style Roman" panose="02040602040506020204" pitchFamily="18" charset="0"/>
              </a:rPr>
              <a:t>Politique des auteurs </a:t>
            </a:r>
            <a:endParaRPr kumimoji="1" lang="zh-CN" altLang="en-US" sz="3200" dirty="0">
              <a:latin typeface="Iowan Old Style Roman" panose="0204060204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5353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335DAB01-F09C-0464-5900-ED99EB0B32C3}"/>
              </a:ext>
            </a:extLst>
          </p:cNvPr>
          <p:cNvSpPr txBox="1"/>
          <p:nvPr/>
        </p:nvSpPr>
        <p:spPr>
          <a:xfrm>
            <a:off x="506031" y="-893886"/>
            <a:ext cx="9048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>
                <a:latin typeface="Palatino Linotype" panose="02040502050505030304" pitchFamily="18" charset="0"/>
              </a:rPr>
              <a:t>Q1: Why examining the authorship?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A686B7E-B162-1F2E-3D2C-262305CCA3DC}"/>
              </a:ext>
            </a:extLst>
          </p:cNvPr>
          <p:cNvSpPr txBox="1"/>
          <p:nvPr/>
        </p:nvSpPr>
        <p:spPr>
          <a:xfrm>
            <a:off x="491041" y="350298"/>
            <a:ext cx="9048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>
                <a:latin typeface="Palatino Linotype" panose="02040502050505030304" pitchFamily="18" charset="0"/>
              </a:rPr>
              <a:t>Q2: What is the auteur theory about? Who is an auteur?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9700C49-E457-E0DF-E392-A12025784B9B}"/>
              </a:ext>
            </a:extLst>
          </p:cNvPr>
          <p:cNvSpPr txBox="1"/>
          <p:nvPr/>
        </p:nvSpPr>
        <p:spPr>
          <a:xfrm>
            <a:off x="-5779628" y="1984514"/>
            <a:ext cx="71258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6600" b="1" dirty="0" err="1">
                <a:latin typeface="Palatino Linotype" panose="02040502050505030304" pitchFamily="18" charset="0"/>
              </a:rPr>
              <a:t>Authorenfilm</a:t>
            </a:r>
            <a:endParaRPr kumimoji="1" lang="zh-CN" altLang="en-US" sz="6600" b="1" dirty="0">
              <a:latin typeface="Palatino Linotype" panose="0204050205050503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B82F927-1C99-6D1B-D423-5813361E2E88}"/>
              </a:ext>
            </a:extLst>
          </p:cNvPr>
          <p:cNvSpPr txBox="1"/>
          <p:nvPr/>
        </p:nvSpPr>
        <p:spPr>
          <a:xfrm>
            <a:off x="530779" y="1984514"/>
            <a:ext cx="41286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6600" b="1" dirty="0">
                <a:latin typeface="Palatino Linotype" panose="02040502050505030304" pitchFamily="18" charset="0"/>
              </a:rPr>
              <a:t>Auteur</a:t>
            </a:r>
            <a:endParaRPr kumimoji="1" lang="zh-CN" altLang="en-US" sz="6600" b="1" dirty="0">
              <a:latin typeface="Palatino Linotype" panose="0204050205050503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54DA197-F0B6-1E51-3A92-AF05E9B7BCB6}"/>
              </a:ext>
            </a:extLst>
          </p:cNvPr>
          <p:cNvSpPr txBox="1"/>
          <p:nvPr/>
        </p:nvSpPr>
        <p:spPr>
          <a:xfrm>
            <a:off x="-5239314" y="3479800"/>
            <a:ext cx="52297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3200" dirty="0">
                <a:latin typeface="Iowan Old Style Roman" panose="02040602040506020204" pitchFamily="18" charset="0"/>
              </a:rPr>
              <a:t>1913 Germany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3200" dirty="0">
                <a:latin typeface="Iowan Old Style Roman" panose="02040602040506020204" pitchFamily="18" charset="0"/>
              </a:rPr>
              <a:t>“author’s film”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3200" dirty="0">
                <a:latin typeface="Iowan Old Style Roman" panose="02040602040506020204" pitchFamily="18" charset="0"/>
              </a:rPr>
              <a:t>“author”= screenwriter</a:t>
            </a:r>
            <a:endParaRPr kumimoji="1" lang="zh-CN" altLang="en-US" sz="3200" dirty="0">
              <a:latin typeface="Iowan Old Style Roman" panose="020406020405060202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89032F7-993A-7064-E675-1FC1A9523A1E}"/>
              </a:ext>
            </a:extLst>
          </p:cNvPr>
          <p:cNvSpPr txBox="1"/>
          <p:nvPr/>
        </p:nvSpPr>
        <p:spPr>
          <a:xfrm>
            <a:off x="530779" y="3479800"/>
            <a:ext cx="52297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3200" dirty="0">
                <a:latin typeface="Iowan Old Style Roman" panose="02040602040506020204" pitchFamily="18" charset="0"/>
              </a:rPr>
              <a:t>1950s France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3200" dirty="0">
                <a:latin typeface="Iowan Old Style Roman" panose="02040602040506020204" pitchFamily="18" charset="0"/>
              </a:rPr>
              <a:t>Cahier du </a:t>
            </a:r>
            <a:r>
              <a:rPr kumimoji="1" lang="en-US" altLang="zh-CN" sz="3200" dirty="0" err="1">
                <a:latin typeface="Iowan Old Style Roman" panose="02040602040506020204" pitchFamily="18" charset="0"/>
              </a:rPr>
              <a:t>cinéma</a:t>
            </a:r>
            <a:endParaRPr kumimoji="1" lang="en-US" altLang="zh-CN" sz="3200" dirty="0">
              <a:latin typeface="Iowan Old Style Roman" panose="02040602040506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3200" dirty="0">
                <a:latin typeface="Iowan Old Style Roman" panose="02040602040506020204" pitchFamily="18" charset="0"/>
              </a:rPr>
              <a:t>Politique des auteurs </a:t>
            </a:r>
            <a:endParaRPr kumimoji="1" lang="zh-CN" altLang="en-US" sz="3200" dirty="0">
              <a:latin typeface="Iowan Old Style Roman" panose="020406020405060202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226B804-9FA1-72DC-9019-FA11E41F9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5372" y="1381073"/>
            <a:ext cx="2745885" cy="366838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61CB8F4-57E2-99DB-A58A-76486F50B8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863"/>
          <a:stretch/>
        </p:blipFill>
        <p:spPr>
          <a:xfrm>
            <a:off x="8517928" y="1381073"/>
            <a:ext cx="2745885" cy="366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7844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5A686B7E-B162-1F2E-3D2C-262305CCA3DC}"/>
              </a:ext>
            </a:extLst>
          </p:cNvPr>
          <p:cNvSpPr txBox="1"/>
          <p:nvPr/>
        </p:nvSpPr>
        <p:spPr>
          <a:xfrm>
            <a:off x="491041" y="350298"/>
            <a:ext cx="9048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>
                <a:latin typeface="Palatino Linotype" panose="02040502050505030304" pitchFamily="18" charset="0"/>
              </a:rPr>
              <a:t>Q2: What is the auteur theory about? Who is an auteur?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226B804-9FA1-72DC-9019-FA11E41F9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148" y="1357666"/>
            <a:ext cx="3095707" cy="413573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61CB8F4-57E2-99DB-A58A-76486F50B8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863"/>
          <a:stretch/>
        </p:blipFill>
        <p:spPr>
          <a:xfrm>
            <a:off x="728148" y="5653150"/>
            <a:ext cx="546723" cy="73039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56977FD6-6D06-7A3F-369F-36BDD6757D98}"/>
              </a:ext>
            </a:extLst>
          </p:cNvPr>
          <p:cNvSpPr txBox="1"/>
          <p:nvPr/>
        </p:nvSpPr>
        <p:spPr>
          <a:xfrm>
            <a:off x="4005160" y="1287873"/>
            <a:ext cx="8074043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 b="1" kern="100" dirty="0">
                <a:effectLst/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François Truffaut: </a:t>
            </a:r>
            <a:r>
              <a:rPr lang="en-US" altLang="zh-CN" sz="2400" kern="100" dirty="0">
                <a:effectLst/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“A Certain </a:t>
            </a:r>
            <a:r>
              <a:rPr lang="en-US" altLang="zh-CN" sz="2400" kern="100" dirty="0"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lang="en-US" altLang="zh-CN" sz="2400" kern="100" dirty="0">
                <a:effectLst/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rend in French Cinema ”</a:t>
            </a:r>
          </a:p>
          <a:p>
            <a:pPr algn="just"/>
            <a:endParaRPr lang="en-US" altLang="zh-CN" sz="2400" kern="100" dirty="0">
              <a:latin typeface="Iowan Old Style Roman" panose="020406020405060202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endParaRPr lang="en-US" altLang="zh-CN" sz="2400" kern="100" dirty="0">
              <a:latin typeface="Iowan Old Style Roman" panose="020406020405060202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2400" b="1" kern="100" dirty="0">
                <a:effectLst/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Psychological realism &gt;&gt; literary mastery</a:t>
            </a:r>
          </a:p>
          <a:p>
            <a:pPr algn="just"/>
            <a:r>
              <a:rPr lang="en-US" altLang="zh-CN" sz="2400" b="1" kern="100" dirty="0"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sz="2400" b="1" kern="100" dirty="0">
                <a:effectLst/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uteurs &gt;&gt; </a:t>
            </a:r>
            <a:r>
              <a:rPr lang="en-US" altLang="zh-CN" sz="2400" b="1" kern="100" dirty="0" err="1"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en-US" altLang="zh-CN" sz="2400" b="1" kern="100" dirty="0" err="1">
                <a:effectLst/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etteur</a:t>
            </a:r>
            <a:r>
              <a:rPr lang="en-US" altLang="zh-CN" sz="2400" b="1" kern="100" dirty="0">
                <a:effectLst/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kern="100" dirty="0" err="1">
                <a:effectLst/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en</a:t>
            </a:r>
            <a:r>
              <a:rPr lang="en-US" altLang="zh-CN" sz="2400" b="1" kern="100" dirty="0">
                <a:effectLst/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scene(stagers)</a:t>
            </a:r>
            <a:endParaRPr lang="en-US" altLang="zh-CN" sz="2400" b="1" kern="100" dirty="0">
              <a:latin typeface="Iowan Old Style Roman" panose="020406020405060202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endParaRPr lang="en-US" altLang="zh-CN" sz="2400" b="1" kern="100" dirty="0">
              <a:latin typeface="IOWAN OLD STYLE ROMAN" panose="020406020405060202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228600" indent="-228600" algn="just">
              <a:buFont typeface="Wingdings" pitchFamily="2" charset="2"/>
              <a:buChar char=""/>
            </a:pPr>
            <a:r>
              <a:rPr lang="en-US" altLang="zh-CN" sz="2400" u="sng" kern="100" dirty="0">
                <a:effectLst/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French</a:t>
            </a:r>
            <a:r>
              <a:rPr lang="en-US" altLang="zh-CN" sz="2400" kern="100" dirty="0">
                <a:effectLst/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filmmakers receiving acclaim for their well-crafted, but voiceless, literature adaptations</a:t>
            </a:r>
          </a:p>
          <a:p>
            <a:pPr marL="228600" indent="-228600" algn="just">
              <a:buFont typeface="Wingdings" pitchFamily="2" charset="2"/>
              <a:buChar char=""/>
            </a:pPr>
            <a:r>
              <a:rPr lang="en-US" altLang="zh-CN" sz="2400" u="sng" kern="100" dirty="0"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American</a:t>
            </a:r>
            <a:r>
              <a:rPr lang="en-US" altLang="zh-CN" sz="2400" kern="100" dirty="0"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Hollywood films entered the French market; Hitchcock, Ford, Welles…</a:t>
            </a:r>
          </a:p>
          <a:p>
            <a:pPr marL="228600" indent="-228600" algn="just">
              <a:buFont typeface="Wingdings" pitchFamily="2" charset="2"/>
              <a:buChar char=""/>
            </a:pPr>
            <a:endParaRPr lang="en-US" altLang="zh-CN" sz="2400" kern="100" dirty="0">
              <a:effectLst/>
              <a:latin typeface="Iowan Old Style Roman" panose="020406020405060202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228600" indent="-228600" algn="just">
              <a:buFont typeface="Wingdings" pitchFamily="2" charset="2"/>
              <a:buChar char=""/>
            </a:pPr>
            <a:r>
              <a:rPr lang="en-US" altLang="zh-CN" sz="2400" kern="100" dirty="0">
                <a:effectLst/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The best directors are who had unique personal visions</a:t>
            </a:r>
          </a:p>
        </p:txBody>
      </p:sp>
    </p:spTree>
    <p:extLst>
      <p:ext uri="{BB962C8B-B14F-4D97-AF65-F5344CB8AC3E}">
        <p14:creationId xmlns:p14="http://schemas.microsoft.com/office/powerpoint/2010/main" val="32251334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5A686B7E-B162-1F2E-3D2C-262305CCA3DC}"/>
              </a:ext>
            </a:extLst>
          </p:cNvPr>
          <p:cNvSpPr txBox="1"/>
          <p:nvPr/>
        </p:nvSpPr>
        <p:spPr>
          <a:xfrm>
            <a:off x="491041" y="350298"/>
            <a:ext cx="9048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>
                <a:latin typeface="Palatino Linotype" panose="02040502050505030304" pitchFamily="18" charset="0"/>
              </a:rPr>
              <a:t>Q2: What is the auteur theory about? Who is an auteur?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226B804-9FA1-72DC-9019-FA11E41F9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246" y="5677606"/>
            <a:ext cx="559211" cy="74708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61CB8F4-57E2-99DB-A58A-76486F50B8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863"/>
          <a:stretch/>
        </p:blipFill>
        <p:spPr>
          <a:xfrm>
            <a:off x="700246" y="1361135"/>
            <a:ext cx="3095707" cy="413572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56977FD6-6D06-7A3F-369F-36BDD6757D98}"/>
              </a:ext>
            </a:extLst>
          </p:cNvPr>
          <p:cNvSpPr txBox="1"/>
          <p:nvPr/>
        </p:nvSpPr>
        <p:spPr>
          <a:xfrm>
            <a:off x="4005160" y="1287873"/>
            <a:ext cx="8074043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 b="1" kern="100" dirty="0">
                <a:effectLst/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Andrew Sarris: </a:t>
            </a:r>
            <a:r>
              <a:rPr lang="en-US" altLang="zh-CN" sz="2400" kern="100" dirty="0">
                <a:effectLst/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“Notes on the Auteur Theory in 1962”</a:t>
            </a:r>
          </a:p>
          <a:p>
            <a:pPr algn="just"/>
            <a:endParaRPr lang="en-US" altLang="zh-CN" sz="2400" kern="100" dirty="0">
              <a:latin typeface="Iowan Old Style Roman" panose="020406020405060202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2400" kern="100" dirty="0"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To be an auteur:</a:t>
            </a:r>
          </a:p>
          <a:p>
            <a:pPr marL="342900" indent="-342900" algn="just">
              <a:buFont typeface="Wingdings" pitchFamily="2" charset="2"/>
              <a:buChar char="u"/>
            </a:pPr>
            <a:r>
              <a:rPr lang="en-US" altLang="zh-CN" sz="2400" b="1" u="sng" kern="100" dirty="0"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Technical competence</a:t>
            </a:r>
          </a:p>
          <a:p>
            <a:pPr marL="342900" indent="-342900" algn="just">
              <a:buFont typeface="Wingdings" pitchFamily="2" charset="2"/>
              <a:buChar char="u"/>
            </a:pPr>
            <a:r>
              <a:rPr lang="en-US" altLang="zh-CN" sz="2400" b="1" u="sng" kern="100" dirty="0"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Distinguishable personality: </a:t>
            </a:r>
          </a:p>
          <a:p>
            <a:pPr marL="800100" lvl="1" indent="-342900" algn="just">
              <a:buFont typeface="Wingdings" pitchFamily="2" charset="2"/>
              <a:buChar char="u"/>
            </a:pPr>
            <a:r>
              <a:rPr lang="en-US" altLang="zh-CN" sz="2400" kern="100" dirty="0"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recurring characteristics of style which serve as signature; </a:t>
            </a:r>
          </a:p>
          <a:p>
            <a:pPr marL="800100" lvl="1" indent="-342900" algn="just">
              <a:buFont typeface="Wingdings" pitchFamily="2" charset="2"/>
              <a:buChar char="u"/>
            </a:pPr>
            <a:r>
              <a:rPr lang="en-US" altLang="zh-CN" sz="2400" kern="100" dirty="0"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the way a film looks and moves should have some relationship to the way a director thinks and feels</a:t>
            </a:r>
          </a:p>
          <a:p>
            <a:pPr marL="342900" indent="-342900" algn="just">
              <a:buFont typeface="Wingdings" pitchFamily="2" charset="2"/>
              <a:buChar char="u"/>
            </a:pPr>
            <a:r>
              <a:rPr lang="en-US" altLang="zh-CN" sz="2400" b="1" u="sng" kern="100" dirty="0"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Interior meaning: </a:t>
            </a:r>
          </a:p>
          <a:p>
            <a:pPr marL="800100" lvl="1" indent="-342900" algn="just">
              <a:buFont typeface="Wingdings" pitchFamily="2" charset="2"/>
              <a:buChar char="u"/>
            </a:pPr>
            <a:r>
              <a:rPr lang="en-US" altLang="zh-CN" sz="2400" kern="100" dirty="0"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beyond the pure entertainment-oriented purposes, </a:t>
            </a:r>
          </a:p>
          <a:p>
            <a:pPr marL="800100" lvl="1" indent="-342900" algn="just">
              <a:buFont typeface="Wingdings" pitchFamily="2" charset="2"/>
              <a:buChar char="u"/>
            </a:pPr>
            <a:r>
              <a:rPr lang="en-US" altLang="zh-CN" sz="2400" kern="100" dirty="0"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layers of meanings revealing unique perspectives on life.</a:t>
            </a:r>
          </a:p>
        </p:txBody>
      </p:sp>
    </p:spTree>
    <p:extLst>
      <p:ext uri="{BB962C8B-B14F-4D97-AF65-F5344CB8AC3E}">
        <p14:creationId xmlns:p14="http://schemas.microsoft.com/office/powerpoint/2010/main" val="18504378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>
            <a:extLst>
              <a:ext uri="{FF2B5EF4-FFF2-40B4-BE49-F238E27FC236}">
                <a16:creationId xmlns:a16="http://schemas.microsoft.com/office/drawing/2014/main" id="{7DC49F33-4261-67D5-CB7A-27DE05F4B404}"/>
              </a:ext>
            </a:extLst>
          </p:cNvPr>
          <p:cNvSpPr/>
          <p:nvPr/>
        </p:nvSpPr>
        <p:spPr>
          <a:xfrm>
            <a:off x="8724179" y="1063627"/>
            <a:ext cx="3427562" cy="462559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n-US" altLang="zh-CN" dirty="0">
              <a:latin typeface="Iowan Old Style Roman" panose="02040602040506020204" pitchFamily="18" charset="0"/>
            </a:endParaRPr>
          </a:p>
          <a:p>
            <a:pPr algn="ctr"/>
            <a:endParaRPr kumimoji="1" lang="en-US" altLang="zh-CN" dirty="0">
              <a:latin typeface="Iowan Old Style Roman" panose="02040602040506020204" pitchFamily="18" charset="0"/>
            </a:endParaRPr>
          </a:p>
          <a:p>
            <a:pPr algn="ctr"/>
            <a:endParaRPr kumimoji="1" lang="en-US" altLang="zh-CN" dirty="0">
              <a:latin typeface="Iowan Old Style Roman" panose="02040602040506020204" pitchFamily="18" charset="0"/>
            </a:endParaRPr>
          </a:p>
          <a:p>
            <a:pPr algn="ctr"/>
            <a:endParaRPr kumimoji="1" lang="en-US" altLang="zh-CN" dirty="0">
              <a:latin typeface="Iowan Old Style Roman" panose="02040602040506020204" pitchFamily="18" charset="0"/>
            </a:endParaRPr>
          </a:p>
          <a:p>
            <a:pPr algn="ctr"/>
            <a:endParaRPr kumimoji="1" lang="en-US" altLang="zh-CN" dirty="0">
              <a:latin typeface="Iowan Old Style Roman" panose="02040602040506020204" pitchFamily="18" charset="0"/>
            </a:endParaRPr>
          </a:p>
          <a:p>
            <a:pPr algn="ctr"/>
            <a:endParaRPr kumimoji="1" lang="en-US" altLang="zh-CN" dirty="0">
              <a:latin typeface="Iowan Old Style Roman" panose="02040602040506020204" pitchFamily="18" charset="0"/>
            </a:endParaRPr>
          </a:p>
          <a:p>
            <a:pPr algn="ctr"/>
            <a:endParaRPr kumimoji="1" lang="en-US" altLang="zh-CN" dirty="0">
              <a:latin typeface="Iowan Old Style Roman" panose="02040602040506020204" pitchFamily="18" charset="0"/>
            </a:endParaRPr>
          </a:p>
          <a:p>
            <a:pPr algn="ctr"/>
            <a:endParaRPr kumimoji="1" lang="en-US" altLang="zh-CN" dirty="0">
              <a:latin typeface="Iowan Old Style Roman" panose="02040602040506020204" pitchFamily="18" charset="0"/>
            </a:endParaRPr>
          </a:p>
          <a:p>
            <a:pPr algn="ctr"/>
            <a:endParaRPr kumimoji="1" lang="en-US" altLang="zh-CN" dirty="0">
              <a:latin typeface="Iowan Old Style Roman" panose="02040602040506020204" pitchFamily="18" charset="0"/>
            </a:endParaRPr>
          </a:p>
          <a:p>
            <a:pPr algn="ctr"/>
            <a:endParaRPr kumimoji="1" lang="en-US" altLang="zh-CN" dirty="0">
              <a:latin typeface="Iowan Old Style Roman" panose="02040602040506020204" pitchFamily="18" charset="0"/>
            </a:endParaRPr>
          </a:p>
          <a:p>
            <a:pPr algn="ctr"/>
            <a:endParaRPr kumimoji="1" lang="en-US" altLang="zh-CN" dirty="0">
              <a:latin typeface="Iowan Old Style Roman" panose="02040602040506020204" pitchFamily="18" charset="0"/>
            </a:endParaRPr>
          </a:p>
          <a:p>
            <a:pPr algn="ctr"/>
            <a:endParaRPr kumimoji="1" lang="en-US" altLang="zh-CN" dirty="0">
              <a:latin typeface="Iowan Old Style Roman" panose="02040602040506020204" pitchFamily="18" charset="0"/>
            </a:endParaRPr>
          </a:p>
          <a:p>
            <a:pPr algn="ctr"/>
            <a:endParaRPr kumimoji="1" lang="en-US" altLang="zh-CN" dirty="0">
              <a:latin typeface="Iowan Old Style Roman" panose="02040602040506020204" pitchFamily="18" charset="0"/>
            </a:endParaRPr>
          </a:p>
          <a:p>
            <a:pPr algn="ctr"/>
            <a:r>
              <a:rPr kumimoji="1" lang="en-US" altLang="zh-CN" dirty="0">
                <a:latin typeface="Iowan Old Style Roman" panose="02040602040506020204" pitchFamily="18" charset="0"/>
              </a:rPr>
              <a:t>Technical</a:t>
            </a:r>
          </a:p>
          <a:p>
            <a:pPr algn="ctr"/>
            <a:r>
              <a:rPr kumimoji="1" lang="en-US" altLang="zh-CN" dirty="0">
                <a:latin typeface="Iowan Old Style Roman" panose="02040602040506020204" pitchFamily="18" charset="0"/>
              </a:rPr>
              <a:t>competence</a:t>
            </a:r>
            <a:endParaRPr kumimoji="1" lang="zh-CN" altLang="en-US" dirty="0">
              <a:latin typeface="Iowan Old Style Roman" panose="02040602040506020204" pitchFamily="18" charset="0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C9DE8DCA-C7D2-4A89-76FE-D11CE69D445C}"/>
              </a:ext>
            </a:extLst>
          </p:cNvPr>
          <p:cNvSpPr/>
          <p:nvPr/>
        </p:nvSpPr>
        <p:spPr>
          <a:xfrm>
            <a:off x="9169877" y="2389517"/>
            <a:ext cx="2536167" cy="241539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n-US" altLang="zh-CN" dirty="0">
              <a:latin typeface="Iowan Old Style Roman" panose="02040602040506020204" pitchFamily="18" charset="0"/>
            </a:endParaRPr>
          </a:p>
          <a:p>
            <a:pPr algn="ctr"/>
            <a:endParaRPr kumimoji="1" lang="en-US" altLang="zh-CN" dirty="0">
              <a:latin typeface="Iowan Old Style Roman" panose="02040602040506020204" pitchFamily="18" charset="0"/>
            </a:endParaRPr>
          </a:p>
          <a:p>
            <a:pPr algn="ctr"/>
            <a:endParaRPr kumimoji="1" lang="en-US" altLang="zh-CN" dirty="0">
              <a:latin typeface="Iowan Old Style Roman" panose="02040602040506020204" pitchFamily="18" charset="0"/>
            </a:endParaRPr>
          </a:p>
          <a:p>
            <a:pPr algn="ctr"/>
            <a:endParaRPr kumimoji="1" lang="en-US" altLang="zh-CN" dirty="0">
              <a:latin typeface="Iowan Old Style Roman" panose="02040602040506020204" pitchFamily="18" charset="0"/>
            </a:endParaRPr>
          </a:p>
          <a:p>
            <a:pPr algn="ctr"/>
            <a:endParaRPr kumimoji="1" lang="en-US" altLang="zh-CN" dirty="0">
              <a:latin typeface="Iowan Old Style Roman" panose="02040602040506020204" pitchFamily="18" charset="0"/>
            </a:endParaRPr>
          </a:p>
          <a:p>
            <a:pPr algn="ctr"/>
            <a:endParaRPr kumimoji="1" lang="en-US" altLang="zh-CN" dirty="0">
              <a:latin typeface="Iowan Old Style Roman" panose="02040602040506020204" pitchFamily="18" charset="0"/>
            </a:endParaRPr>
          </a:p>
          <a:p>
            <a:pPr algn="ctr"/>
            <a:r>
              <a:rPr kumimoji="1" lang="en-US" altLang="zh-CN" dirty="0">
                <a:latin typeface="Iowan Old Style Roman" panose="02040602040506020204" pitchFamily="18" charset="0"/>
              </a:rPr>
              <a:t>Distinguishable Personality</a:t>
            </a:r>
            <a:endParaRPr kumimoji="1" lang="zh-CN" altLang="en-US" dirty="0">
              <a:latin typeface="Iowan Old Style Roman" panose="020406020405060202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A686B7E-B162-1F2E-3D2C-262305CCA3DC}"/>
              </a:ext>
            </a:extLst>
          </p:cNvPr>
          <p:cNvSpPr txBox="1"/>
          <p:nvPr/>
        </p:nvSpPr>
        <p:spPr>
          <a:xfrm>
            <a:off x="491041" y="350298"/>
            <a:ext cx="9048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>
                <a:latin typeface="Palatino Linotype" panose="02040502050505030304" pitchFamily="18" charset="0"/>
              </a:rPr>
              <a:t>Q2: What is the auteur theory about? Who is an auteur?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226B804-9FA1-72DC-9019-FA11E41F9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16148" y="5677606"/>
            <a:ext cx="559211" cy="74708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61CB8F4-57E2-99DB-A58A-76486F50B8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863"/>
          <a:stretch/>
        </p:blipFill>
        <p:spPr>
          <a:xfrm>
            <a:off x="-3216148" y="1361135"/>
            <a:ext cx="3095707" cy="413572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56977FD6-6D06-7A3F-369F-36BDD6757D98}"/>
              </a:ext>
            </a:extLst>
          </p:cNvPr>
          <p:cNvSpPr txBox="1"/>
          <p:nvPr/>
        </p:nvSpPr>
        <p:spPr>
          <a:xfrm>
            <a:off x="88766" y="1287873"/>
            <a:ext cx="8074043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 b="1" kern="100" dirty="0">
                <a:effectLst/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Andrew Sarris: </a:t>
            </a:r>
            <a:r>
              <a:rPr lang="en-US" altLang="zh-CN" sz="2400" kern="100" dirty="0">
                <a:effectLst/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“Notes on the Auteur Theory in 1962”</a:t>
            </a:r>
          </a:p>
          <a:p>
            <a:pPr algn="just"/>
            <a:endParaRPr lang="en-US" altLang="zh-CN" sz="2400" kern="100" dirty="0">
              <a:latin typeface="Iowan Old Style Roman" panose="020406020405060202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2400" kern="100" dirty="0"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To be an auteur:</a:t>
            </a:r>
          </a:p>
          <a:p>
            <a:pPr marL="342900" indent="-342900" algn="just">
              <a:buFont typeface="Wingdings" pitchFamily="2" charset="2"/>
              <a:buChar char="u"/>
            </a:pPr>
            <a:r>
              <a:rPr lang="en-US" altLang="zh-CN" sz="2400" b="1" u="sng" kern="100" dirty="0"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Technical competence</a:t>
            </a:r>
          </a:p>
          <a:p>
            <a:pPr marL="342900" indent="-342900" algn="just">
              <a:buFont typeface="Wingdings" pitchFamily="2" charset="2"/>
              <a:buChar char="u"/>
            </a:pPr>
            <a:r>
              <a:rPr lang="en-US" altLang="zh-CN" sz="2400" b="1" u="sng" kern="100" dirty="0"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Distinguishable personality: </a:t>
            </a:r>
          </a:p>
          <a:p>
            <a:pPr marL="800100" lvl="1" indent="-342900" algn="just">
              <a:buFont typeface="Wingdings" pitchFamily="2" charset="2"/>
              <a:buChar char="u"/>
            </a:pPr>
            <a:r>
              <a:rPr lang="en-US" altLang="zh-CN" sz="2400" kern="100" dirty="0"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recurring characteristics of style which serve as signature; </a:t>
            </a:r>
          </a:p>
          <a:p>
            <a:pPr marL="800100" lvl="1" indent="-342900" algn="just">
              <a:buFont typeface="Wingdings" pitchFamily="2" charset="2"/>
              <a:buChar char="u"/>
            </a:pPr>
            <a:r>
              <a:rPr lang="en-US" altLang="zh-CN" sz="2400" kern="100" dirty="0"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the way a film looks and moves should have some relationship to the way a director thinks and feels</a:t>
            </a:r>
          </a:p>
          <a:p>
            <a:pPr marL="342900" indent="-342900" algn="just">
              <a:buFont typeface="Wingdings" pitchFamily="2" charset="2"/>
              <a:buChar char="u"/>
            </a:pPr>
            <a:r>
              <a:rPr lang="en-US" altLang="zh-CN" sz="2400" b="1" u="sng" kern="100" dirty="0"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Interior meaning: </a:t>
            </a:r>
          </a:p>
          <a:p>
            <a:pPr marL="800100" lvl="1" indent="-342900" algn="just">
              <a:buFont typeface="Wingdings" pitchFamily="2" charset="2"/>
              <a:buChar char="u"/>
            </a:pPr>
            <a:r>
              <a:rPr lang="en-US" altLang="zh-CN" sz="2400" kern="100" dirty="0"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beyond the pure entertainment-oriented purposes, </a:t>
            </a:r>
          </a:p>
          <a:p>
            <a:pPr marL="800100" lvl="1" indent="-342900" algn="just">
              <a:buFont typeface="Wingdings" pitchFamily="2" charset="2"/>
              <a:buChar char="u"/>
            </a:pPr>
            <a:r>
              <a:rPr lang="en-US" altLang="zh-CN" sz="2400" kern="100" dirty="0"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layers of meanings revealing unique perspectives on life.</a:t>
            </a: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701DB63B-8BDE-A59F-051E-4F8CA4E6F33B}"/>
              </a:ext>
            </a:extLst>
          </p:cNvPr>
          <p:cNvSpPr/>
          <p:nvPr/>
        </p:nvSpPr>
        <p:spPr>
          <a:xfrm>
            <a:off x="9678837" y="2950234"/>
            <a:ext cx="1518249" cy="113868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Iowan Old Style Roman" panose="02040602040506020204" pitchFamily="18" charset="0"/>
              </a:rPr>
              <a:t>Interior meaning</a:t>
            </a:r>
            <a:endParaRPr kumimoji="1" lang="zh-CN" altLang="en-US" dirty="0">
              <a:latin typeface="Iowan Old Style Roman" panose="0204060204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3317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5A686B7E-B162-1F2E-3D2C-262305CCA3DC}"/>
              </a:ext>
            </a:extLst>
          </p:cNvPr>
          <p:cNvSpPr txBox="1"/>
          <p:nvPr/>
        </p:nvSpPr>
        <p:spPr>
          <a:xfrm>
            <a:off x="491041" y="350298"/>
            <a:ext cx="9048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>
                <a:latin typeface="Palatino Linotype" panose="02040502050505030304" pitchFamily="18" charset="0"/>
              </a:rPr>
              <a:t>Q3: How to apply the auteur theory in film studies?</a:t>
            </a:r>
            <a:endParaRPr kumimoji="1" lang="zh-CN" altLang="en-US" sz="2800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9681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标题 3073"/>
          <p:cNvSpPr>
            <a:spLocks noGrp="1"/>
          </p:cNvSpPr>
          <p:nvPr>
            <p:ph type="ctrTitle"/>
          </p:nvPr>
        </p:nvSpPr>
        <p:spPr>
          <a:xfrm>
            <a:off x="2209800" y="2130426"/>
            <a:ext cx="7772400" cy="1470025"/>
          </a:xfrm>
          <a:ln/>
        </p:spPr>
        <p:txBody>
          <a:bodyPr anchor="ctr" anchorCtr="0"/>
          <a:lstStyle/>
          <a:p>
            <a:r>
              <a:rPr lang="en-US" altLang="zh-C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Citizen Kane</a:t>
            </a:r>
          </a:p>
        </p:txBody>
      </p:sp>
      <p:sp>
        <p:nvSpPr>
          <p:cNvPr id="2050" name="副标题 3074"/>
          <p:cNvSpPr>
            <a:spLocks noGrp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  <a:ln/>
        </p:spPr>
        <p:txBody>
          <a:bodyPr anchor="t" anchorCtr="0"/>
          <a:lstStyle/>
          <a:p>
            <a:pPr>
              <a:buFontTx/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Orson Welles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DD0E608-A23D-850B-C8AB-F8586E1C68F2}"/>
              </a:ext>
            </a:extLst>
          </p:cNvPr>
          <p:cNvSpPr txBox="1"/>
          <p:nvPr/>
        </p:nvSpPr>
        <p:spPr>
          <a:xfrm>
            <a:off x="491041" y="350298"/>
            <a:ext cx="9048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>
                <a:latin typeface="Palatino Linotype" panose="02040502050505030304" pitchFamily="18" charset="0"/>
              </a:rPr>
              <a:t>Q3: How to apply the auteur theory in film studies?</a:t>
            </a:r>
            <a:endParaRPr kumimoji="1" lang="zh-CN" altLang="en-US" sz="2800" b="1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DF4BFF-1BB1-6AA3-3ABF-C2BA7F5DB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916833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CN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Thanks!</a:t>
            </a:r>
          </a:p>
          <a:p>
            <a:pPr marL="0" indent="0" algn="ctr">
              <a:buNone/>
            </a:pPr>
            <a:endParaRPr lang="en-US" altLang="zh-CN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Zhang Wei &amp; Zheng Qi</a:t>
            </a:r>
          </a:p>
          <a:p>
            <a:pPr marL="0" indent="0" algn="ctr">
              <a:buNone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2022.11.12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44B8489-62BB-B7E7-48D5-C37D32AAA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393" y="1383906"/>
            <a:ext cx="5523607" cy="4090188"/>
          </a:xfrm>
          <a:prstGeom prst="rect">
            <a:avLst/>
          </a:prstGeom>
        </p:spPr>
      </p:pic>
      <p:sp>
        <p:nvSpPr>
          <p:cNvPr id="2" name="圆角矩形 1">
            <a:extLst>
              <a:ext uri="{FF2B5EF4-FFF2-40B4-BE49-F238E27FC236}">
                <a16:creationId xmlns:a16="http://schemas.microsoft.com/office/drawing/2014/main" id="{26BE9C3E-5004-293F-D5C4-243B2FE7E389}"/>
              </a:ext>
            </a:extLst>
          </p:cNvPr>
          <p:cNvSpPr/>
          <p:nvPr/>
        </p:nvSpPr>
        <p:spPr>
          <a:xfrm>
            <a:off x="6870761" y="2695012"/>
            <a:ext cx="4330700" cy="5842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3600" b="1" dirty="0">
                <a:latin typeface="Palatino Linotype" panose="02040502050505030304" pitchFamily="18" charset="0"/>
              </a:rPr>
              <a:t>Rear Window (1954)</a:t>
            </a:r>
            <a:endParaRPr kumimoji="1" lang="zh-CN" altLang="en-US" sz="3600" b="1" dirty="0">
              <a:latin typeface="Palatino Linotype" panose="0204050205050503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52BB2BD-6BF6-6E41-4B55-E2EA1722A6B5}"/>
              </a:ext>
            </a:extLst>
          </p:cNvPr>
          <p:cNvSpPr txBox="1"/>
          <p:nvPr/>
        </p:nvSpPr>
        <p:spPr>
          <a:xfrm>
            <a:off x="7488997" y="4039877"/>
            <a:ext cx="3502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>
                <a:latin typeface="Iowan Old Style Roman" panose="02040602040506020204" pitchFamily="18" charset="0"/>
              </a:rPr>
              <a:t>Mystery/Thriller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>
                <a:latin typeface="Iowan Old Style Roman" panose="02040602040506020204" pitchFamily="18" charset="0"/>
              </a:rPr>
              <a:t>Hitchcock’s work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2A4C714-6340-6E3F-E0D3-FF91281F95C4}"/>
              </a:ext>
            </a:extLst>
          </p:cNvPr>
          <p:cNvSpPr txBox="1"/>
          <p:nvPr/>
        </p:nvSpPr>
        <p:spPr>
          <a:xfrm>
            <a:off x="12573061" y="4039876"/>
            <a:ext cx="3063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latin typeface="Iowan Old Style Roman" panose="02040602040506020204" pitchFamily="18" charset="0"/>
              </a:rPr>
              <a:t>(Genre)</a:t>
            </a:r>
          </a:p>
          <a:p>
            <a:r>
              <a:rPr kumimoji="1" lang="en-US" altLang="zh-CN" sz="2400" dirty="0">
                <a:latin typeface="Iowan Old Style Roman" panose="02040602040506020204" pitchFamily="18" charset="0"/>
              </a:rPr>
              <a:t>(Auteur)</a:t>
            </a:r>
          </a:p>
        </p:txBody>
      </p:sp>
    </p:spTree>
    <p:extLst>
      <p:ext uri="{BB962C8B-B14F-4D97-AF65-F5344CB8AC3E}">
        <p14:creationId xmlns:p14="http://schemas.microsoft.com/office/powerpoint/2010/main" val="12088169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44B8489-62BB-B7E7-48D5-C37D32AAA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393" y="1383906"/>
            <a:ext cx="5523607" cy="4090188"/>
          </a:xfrm>
          <a:prstGeom prst="rect">
            <a:avLst/>
          </a:prstGeom>
        </p:spPr>
      </p:pic>
      <p:sp>
        <p:nvSpPr>
          <p:cNvPr id="2" name="圆角矩形 1">
            <a:extLst>
              <a:ext uri="{FF2B5EF4-FFF2-40B4-BE49-F238E27FC236}">
                <a16:creationId xmlns:a16="http://schemas.microsoft.com/office/drawing/2014/main" id="{26BE9C3E-5004-293F-D5C4-243B2FE7E389}"/>
              </a:ext>
            </a:extLst>
          </p:cNvPr>
          <p:cNvSpPr/>
          <p:nvPr/>
        </p:nvSpPr>
        <p:spPr>
          <a:xfrm>
            <a:off x="6870761" y="2695012"/>
            <a:ext cx="4330700" cy="5842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3600" b="1" dirty="0">
                <a:latin typeface="Palatino Linotype" panose="02040502050505030304" pitchFamily="18" charset="0"/>
              </a:rPr>
              <a:t>Rear Window (1954)</a:t>
            </a:r>
            <a:endParaRPr kumimoji="1" lang="zh-CN" altLang="en-US" sz="3600" b="1" dirty="0">
              <a:latin typeface="Palatino Linotype" panose="0204050205050503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52BB2BD-6BF6-6E41-4B55-E2EA1722A6B5}"/>
              </a:ext>
            </a:extLst>
          </p:cNvPr>
          <p:cNvSpPr txBox="1"/>
          <p:nvPr/>
        </p:nvSpPr>
        <p:spPr>
          <a:xfrm>
            <a:off x="7488997" y="4039877"/>
            <a:ext cx="3502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>
                <a:latin typeface="Iowan Old Style Roman" panose="02040602040506020204" pitchFamily="18" charset="0"/>
              </a:rPr>
              <a:t>Mystery/Thriller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>
                <a:latin typeface="Iowan Old Style Roman" panose="02040602040506020204" pitchFamily="18" charset="0"/>
              </a:rPr>
              <a:t>Hitchcock’s work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2A4C714-6340-6E3F-E0D3-FF91281F95C4}"/>
              </a:ext>
            </a:extLst>
          </p:cNvPr>
          <p:cNvSpPr txBox="1"/>
          <p:nvPr/>
        </p:nvSpPr>
        <p:spPr>
          <a:xfrm>
            <a:off x="10268773" y="4039876"/>
            <a:ext cx="3063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latin typeface="Iowan Old Style Roman" panose="02040602040506020204" pitchFamily="18" charset="0"/>
              </a:rPr>
              <a:t>(Genre)</a:t>
            </a:r>
          </a:p>
          <a:p>
            <a:r>
              <a:rPr kumimoji="1" lang="en-US" altLang="zh-CN" sz="2400" b="1" dirty="0">
                <a:latin typeface="Iowan Old Style Roman" panose="02040602040506020204" pitchFamily="18" charset="0"/>
              </a:rPr>
              <a:t>(Auteur)</a:t>
            </a:r>
          </a:p>
        </p:txBody>
      </p:sp>
    </p:spTree>
    <p:extLst>
      <p:ext uri="{BB962C8B-B14F-4D97-AF65-F5344CB8AC3E}">
        <p14:creationId xmlns:p14="http://schemas.microsoft.com/office/powerpoint/2010/main" val="36737822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44B8489-62BB-B7E7-48D5-C37D32AAA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647" y="-4822931"/>
            <a:ext cx="5523607" cy="4090188"/>
          </a:xfrm>
          <a:prstGeom prst="rect">
            <a:avLst/>
          </a:prstGeom>
        </p:spPr>
      </p:pic>
      <p:sp>
        <p:nvSpPr>
          <p:cNvPr id="2" name="圆角矩形 1">
            <a:extLst>
              <a:ext uri="{FF2B5EF4-FFF2-40B4-BE49-F238E27FC236}">
                <a16:creationId xmlns:a16="http://schemas.microsoft.com/office/drawing/2014/main" id="{26BE9C3E-5004-293F-D5C4-243B2FE7E389}"/>
              </a:ext>
            </a:extLst>
          </p:cNvPr>
          <p:cNvSpPr/>
          <p:nvPr/>
        </p:nvSpPr>
        <p:spPr>
          <a:xfrm>
            <a:off x="7037015" y="-3511825"/>
            <a:ext cx="4330700" cy="5842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3600" b="1" dirty="0">
                <a:latin typeface="Palatino Linotype" panose="02040502050505030304" pitchFamily="18" charset="0"/>
              </a:rPr>
              <a:t>Rear Window (1954)</a:t>
            </a:r>
            <a:endParaRPr kumimoji="1" lang="zh-CN" altLang="en-US" sz="3600" b="1" dirty="0">
              <a:latin typeface="Palatino Linotype" panose="0204050205050503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52BB2BD-6BF6-6E41-4B55-E2EA1722A6B5}"/>
              </a:ext>
            </a:extLst>
          </p:cNvPr>
          <p:cNvSpPr txBox="1"/>
          <p:nvPr/>
        </p:nvSpPr>
        <p:spPr>
          <a:xfrm>
            <a:off x="7655251" y="-2166960"/>
            <a:ext cx="3502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>
                <a:latin typeface="Iowan Old Style Roman" panose="02040602040506020204" pitchFamily="18" charset="0"/>
              </a:rPr>
              <a:t>Mystery/Thriller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>
                <a:latin typeface="Iowan Old Style Roman" panose="02040602040506020204" pitchFamily="18" charset="0"/>
              </a:rPr>
              <a:t>Hitchcock’s work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2A4C714-6340-6E3F-E0D3-FF91281F95C4}"/>
              </a:ext>
            </a:extLst>
          </p:cNvPr>
          <p:cNvSpPr txBox="1"/>
          <p:nvPr/>
        </p:nvSpPr>
        <p:spPr>
          <a:xfrm>
            <a:off x="10435027" y="-2166961"/>
            <a:ext cx="3063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latin typeface="Iowan Old Style Roman" panose="02040602040506020204" pitchFamily="18" charset="0"/>
              </a:rPr>
              <a:t>(Genre)</a:t>
            </a:r>
          </a:p>
          <a:p>
            <a:r>
              <a:rPr kumimoji="1" lang="en-US" altLang="zh-CN" sz="2400" b="1" dirty="0">
                <a:latin typeface="Iowan Old Style Roman" panose="02040602040506020204" pitchFamily="18" charset="0"/>
              </a:rPr>
              <a:t>(Auteur)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C94D47B-17F5-3AB7-B8AF-DA7AF8C807B2}"/>
              </a:ext>
            </a:extLst>
          </p:cNvPr>
          <p:cNvSpPr txBox="1"/>
          <p:nvPr/>
        </p:nvSpPr>
        <p:spPr>
          <a:xfrm>
            <a:off x="1737923" y="2305615"/>
            <a:ext cx="90486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>
                <a:latin typeface="Palatino Linotype" panose="02040502050505030304" pitchFamily="18" charset="0"/>
              </a:rPr>
              <a:t>Q1: Why examining the authorship?</a:t>
            </a:r>
          </a:p>
          <a:p>
            <a:endParaRPr kumimoji="1" lang="en-US" altLang="zh-CN" sz="2800" b="1" dirty="0">
              <a:latin typeface="Palatino Linotype" panose="02040502050505030304" pitchFamily="18" charset="0"/>
            </a:endParaRPr>
          </a:p>
          <a:p>
            <a:r>
              <a:rPr kumimoji="1" lang="en-US" altLang="zh-CN" sz="2800" b="1" dirty="0">
                <a:latin typeface="Palatino Linotype" panose="02040502050505030304" pitchFamily="18" charset="0"/>
              </a:rPr>
              <a:t>Q2: What is the auteur theory about? Who is an auteur?</a:t>
            </a:r>
          </a:p>
          <a:p>
            <a:endParaRPr kumimoji="1" lang="en-US" altLang="zh-CN" sz="2800" b="1" dirty="0">
              <a:latin typeface="Palatino Linotype" panose="02040502050505030304" pitchFamily="18" charset="0"/>
            </a:endParaRPr>
          </a:p>
          <a:p>
            <a:r>
              <a:rPr kumimoji="1" lang="en-US" altLang="zh-CN" sz="2800" b="1" dirty="0">
                <a:latin typeface="Palatino Linotype" panose="02040502050505030304" pitchFamily="18" charset="0"/>
              </a:rPr>
              <a:t>Q3: How to apply the auteur theory in film studies?</a:t>
            </a:r>
            <a:endParaRPr kumimoji="1" lang="zh-CN" altLang="en-US" sz="2800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0484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335DAB01-F09C-0464-5900-ED99EB0B32C3}"/>
              </a:ext>
            </a:extLst>
          </p:cNvPr>
          <p:cNvSpPr txBox="1"/>
          <p:nvPr/>
        </p:nvSpPr>
        <p:spPr>
          <a:xfrm>
            <a:off x="476051" y="440238"/>
            <a:ext cx="9048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>
                <a:latin typeface="Palatino Linotype" panose="02040502050505030304" pitchFamily="18" charset="0"/>
              </a:rPr>
              <a:t>Q1: Why examining the authorship?</a:t>
            </a:r>
          </a:p>
        </p:txBody>
      </p:sp>
      <p:pic>
        <p:nvPicPr>
          <p:cNvPr id="45" name="图片 44">
            <a:extLst>
              <a:ext uri="{FF2B5EF4-FFF2-40B4-BE49-F238E27FC236}">
                <a16:creationId xmlns:a16="http://schemas.microsoft.com/office/drawing/2014/main" id="{D29B0221-63F9-38FF-3678-04E5F2F789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69" b="21946"/>
          <a:stretch/>
        </p:blipFill>
        <p:spPr>
          <a:xfrm>
            <a:off x="12630180" y="1753923"/>
            <a:ext cx="2134845" cy="2425960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397FF241-A664-E5EF-9F0D-78F3DB2C51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063" r="23670"/>
          <a:stretch/>
        </p:blipFill>
        <p:spPr>
          <a:xfrm>
            <a:off x="14807983" y="1763254"/>
            <a:ext cx="2072220" cy="2416628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9FB85E67-F9E3-4174-C5FD-2F15A518F7B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3614" b="3614"/>
          <a:stretch/>
        </p:blipFill>
        <p:spPr>
          <a:xfrm>
            <a:off x="16923161" y="1662952"/>
            <a:ext cx="1791408" cy="2516930"/>
          </a:xfrm>
          <a:prstGeom prst="rect">
            <a:avLst/>
          </a:prstGeom>
        </p:spPr>
      </p:pic>
      <p:sp>
        <p:nvSpPr>
          <p:cNvPr id="29" name="椭圆 28">
            <a:extLst>
              <a:ext uri="{FF2B5EF4-FFF2-40B4-BE49-F238E27FC236}">
                <a16:creationId xmlns:a16="http://schemas.microsoft.com/office/drawing/2014/main" id="{5092ADC2-4CF0-F154-3121-18064F8DF4A9}"/>
              </a:ext>
            </a:extLst>
          </p:cNvPr>
          <p:cNvSpPr/>
          <p:nvPr/>
        </p:nvSpPr>
        <p:spPr>
          <a:xfrm>
            <a:off x="4628361" y="2030030"/>
            <a:ext cx="2935277" cy="27979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4400" dirty="0">
                <a:solidFill>
                  <a:schemeClr val="tx1"/>
                </a:solidFill>
                <a:latin typeface="Palatino Linotype" panose="02040502050505030304" pitchFamily="18" charset="0"/>
              </a:rPr>
              <a:t>1950s</a:t>
            </a:r>
            <a:endParaRPr kumimoji="1" lang="zh-CN" altLang="en-US" sz="44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664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335DAB01-F09C-0464-5900-ED99EB0B32C3}"/>
              </a:ext>
            </a:extLst>
          </p:cNvPr>
          <p:cNvSpPr txBox="1"/>
          <p:nvPr/>
        </p:nvSpPr>
        <p:spPr>
          <a:xfrm>
            <a:off x="476051" y="440238"/>
            <a:ext cx="9048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>
                <a:latin typeface="Palatino Linotype" panose="02040502050505030304" pitchFamily="18" charset="0"/>
              </a:rPr>
              <a:t>Q1: Why examining the authorship?</a:t>
            </a:r>
          </a:p>
        </p:txBody>
      </p:sp>
      <p:sp>
        <p:nvSpPr>
          <p:cNvPr id="36" name="左箭头 35">
            <a:extLst>
              <a:ext uri="{FF2B5EF4-FFF2-40B4-BE49-F238E27FC236}">
                <a16:creationId xmlns:a16="http://schemas.microsoft.com/office/drawing/2014/main" id="{A1BD6870-5EC3-2710-C537-6833752E046C}"/>
              </a:ext>
            </a:extLst>
          </p:cNvPr>
          <p:cNvSpPr/>
          <p:nvPr/>
        </p:nvSpPr>
        <p:spPr>
          <a:xfrm>
            <a:off x="1291148" y="4687160"/>
            <a:ext cx="2795660" cy="566367"/>
          </a:xfrm>
          <a:prstGeom prst="leftArrow">
            <a:avLst>
              <a:gd name="adj1" fmla="val 50000"/>
              <a:gd name="adj2" fmla="val 50000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24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8" name="左箭头 37">
            <a:extLst>
              <a:ext uri="{FF2B5EF4-FFF2-40B4-BE49-F238E27FC236}">
                <a16:creationId xmlns:a16="http://schemas.microsoft.com/office/drawing/2014/main" id="{288822F9-DF56-BBE3-0A40-A81A2DB84F16}"/>
              </a:ext>
            </a:extLst>
          </p:cNvPr>
          <p:cNvSpPr/>
          <p:nvPr/>
        </p:nvSpPr>
        <p:spPr>
          <a:xfrm flipH="1">
            <a:off x="4963885" y="4687160"/>
            <a:ext cx="6574977" cy="523220"/>
          </a:xfrm>
          <a:prstGeom prst="leftArrow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24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45" name="图片 44">
            <a:extLst>
              <a:ext uri="{FF2B5EF4-FFF2-40B4-BE49-F238E27FC236}">
                <a16:creationId xmlns:a16="http://schemas.microsoft.com/office/drawing/2014/main" id="{D29B0221-63F9-38FF-3678-04E5F2F789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69" b="21946"/>
          <a:stretch/>
        </p:blipFill>
        <p:spPr>
          <a:xfrm>
            <a:off x="5354737" y="1753923"/>
            <a:ext cx="2134845" cy="2425960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397FF241-A664-E5EF-9F0D-78F3DB2C51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063" r="23670"/>
          <a:stretch/>
        </p:blipFill>
        <p:spPr>
          <a:xfrm>
            <a:off x="7532540" y="1763254"/>
            <a:ext cx="2072220" cy="2416628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9FB85E67-F9E3-4174-C5FD-2F15A518F7B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3614" b="3614"/>
          <a:stretch/>
        </p:blipFill>
        <p:spPr>
          <a:xfrm>
            <a:off x="9647718" y="1662952"/>
            <a:ext cx="1791408" cy="2516930"/>
          </a:xfrm>
          <a:prstGeom prst="rect">
            <a:avLst/>
          </a:prstGeom>
        </p:spPr>
      </p:pic>
      <p:sp>
        <p:nvSpPr>
          <p:cNvPr id="50" name="矩形 49">
            <a:extLst>
              <a:ext uri="{FF2B5EF4-FFF2-40B4-BE49-F238E27FC236}">
                <a16:creationId xmlns:a16="http://schemas.microsoft.com/office/drawing/2014/main" id="{BB6C5037-DD65-6440-F55C-A69E6EB4B0A2}"/>
              </a:ext>
            </a:extLst>
          </p:cNvPr>
          <p:cNvSpPr/>
          <p:nvPr/>
        </p:nvSpPr>
        <p:spPr>
          <a:xfrm>
            <a:off x="1638974" y="1753923"/>
            <a:ext cx="2103533" cy="24259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3200" dirty="0">
                <a:solidFill>
                  <a:schemeClr val="tx1"/>
                </a:solidFill>
                <a:latin typeface="Palatino Linotype" panose="02040502050505030304" pitchFamily="18" charset="0"/>
              </a:rPr>
              <a:t>New Critics</a:t>
            </a: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5092ADC2-4CF0-F154-3121-18064F8DF4A9}"/>
              </a:ext>
            </a:extLst>
          </p:cNvPr>
          <p:cNvSpPr/>
          <p:nvPr/>
        </p:nvSpPr>
        <p:spPr>
          <a:xfrm>
            <a:off x="3901544" y="4403974"/>
            <a:ext cx="1305250" cy="113273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>
                <a:solidFill>
                  <a:schemeClr val="tx1"/>
                </a:solidFill>
                <a:latin typeface="Palatino Linotype" panose="02040502050505030304" pitchFamily="18" charset="0"/>
              </a:rPr>
              <a:t>1950s</a:t>
            </a:r>
            <a:endParaRPr kumimoji="1" lang="zh-CN" altLang="en-US" sz="24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cxnSp>
        <p:nvCxnSpPr>
          <p:cNvPr id="54" name="直线连接符 53">
            <a:extLst>
              <a:ext uri="{FF2B5EF4-FFF2-40B4-BE49-F238E27FC236}">
                <a16:creationId xmlns:a16="http://schemas.microsoft.com/office/drawing/2014/main" id="{5F64CA0A-55ED-5A94-9C67-849E797E3A93}"/>
              </a:ext>
            </a:extLst>
          </p:cNvPr>
          <p:cNvCxnSpPr>
            <a:endCxn id="29" idx="0"/>
          </p:cNvCxnSpPr>
          <p:nvPr/>
        </p:nvCxnSpPr>
        <p:spPr>
          <a:xfrm>
            <a:off x="4546600" y="1193800"/>
            <a:ext cx="7569" cy="3210174"/>
          </a:xfrm>
          <a:prstGeom prst="line">
            <a:avLst/>
          </a:prstGeom>
          <a:ln w="28575">
            <a:solidFill>
              <a:schemeClr val="tx1"/>
            </a:solidFill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4092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335DAB01-F09C-0464-5900-ED99EB0B32C3}"/>
              </a:ext>
            </a:extLst>
          </p:cNvPr>
          <p:cNvSpPr txBox="1"/>
          <p:nvPr/>
        </p:nvSpPr>
        <p:spPr>
          <a:xfrm>
            <a:off x="476051" y="440238"/>
            <a:ext cx="9048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>
                <a:latin typeface="Palatino Linotype" panose="02040502050505030304" pitchFamily="18" charset="0"/>
              </a:rPr>
              <a:t>Q1: Why examining the authorship?</a:t>
            </a:r>
          </a:p>
        </p:txBody>
      </p:sp>
      <p:sp>
        <p:nvSpPr>
          <p:cNvPr id="36" name="左箭头 35">
            <a:extLst>
              <a:ext uri="{FF2B5EF4-FFF2-40B4-BE49-F238E27FC236}">
                <a16:creationId xmlns:a16="http://schemas.microsoft.com/office/drawing/2014/main" id="{A1BD6870-5EC3-2710-C537-6833752E046C}"/>
              </a:ext>
            </a:extLst>
          </p:cNvPr>
          <p:cNvSpPr/>
          <p:nvPr/>
        </p:nvSpPr>
        <p:spPr>
          <a:xfrm>
            <a:off x="1291148" y="4687160"/>
            <a:ext cx="8000336" cy="566367"/>
          </a:xfrm>
          <a:prstGeom prst="leftArrow">
            <a:avLst>
              <a:gd name="adj1" fmla="val 50000"/>
              <a:gd name="adj2" fmla="val 50000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24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8" name="左箭头 37">
            <a:extLst>
              <a:ext uri="{FF2B5EF4-FFF2-40B4-BE49-F238E27FC236}">
                <a16:creationId xmlns:a16="http://schemas.microsoft.com/office/drawing/2014/main" id="{288822F9-DF56-BBE3-0A40-A81A2DB84F16}"/>
              </a:ext>
            </a:extLst>
          </p:cNvPr>
          <p:cNvSpPr/>
          <p:nvPr/>
        </p:nvSpPr>
        <p:spPr>
          <a:xfrm flipH="1">
            <a:off x="9660193" y="4687160"/>
            <a:ext cx="1878668" cy="523220"/>
          </a:xfrm>
          <a:prstGeom prst="leftArrow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24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45" name="图片 44">
            <a:extLst>
              <a:ext uri="{FF2B5EF4-FFF2-40B4-BE49-F238E27FC236}">
                <a16:creationId xmlns:a16="http://schemas.microsoft.com/office/drawing/2014/main" id="{D29B0221-63F9-38FF-3678-04E5F2F789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69" b="21946"/>
          <a:stretch/>
        </p:blipFill>
        <p:spPr>
          <a:xfrm>
            <a:off x="12630180" y="1753923"/>
            <a:ext cx="2134845" cy="2425960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397FF241-A664-E5EF-9F0D-78F3DB2C51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063" r="23670"/>
          <a:stretch/>
        </p:blipFill>
        <p:spPr>
          <a:xfrm>
            <a:off x="14807983" y="1763254"/>
            <a:ext cx="2072220" cy="2416628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9FB85E67-F9E3-4174-C5FD-2F15A518F7B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3614" b="3614"/>
          <a:stretch/>
        </p:blipFill>
        <p:spPr>
          <a:xfrm>
            <a:off x="16923161" y="1662952"/>
            <a:ext cx="1791408" cy="2516930"/>
          </a:xfrm>
          <a:prstGeom prst="rect">
            <a:avLst/>
          </a:prstGeom>
        </p:spPr>
      </p:pic>
      <p:sp>
        <p:nvSpPr>
          <p:cNvPr id="50" name="矩形 49">
            <a:extLst>
              <a:ext uri="{FF2B5EF4-FFF2-40B4-BE49-F238E27FC236}">
                <a16:creationId xmlns:a16="http://schemas.microsoft.com/office/drawing/2014/main" id="{BB6C5037-DD65-6440-F55C-A69E6EB4B0A2}"/>
              </a:ext>
            </a:extLst>
          </p:cNvPr>
          <p:cNvSpPr/>
          <p:nvPr/>
        </p:nvSpPr>
        <p:spPr>
          <a:xfrm>
            <a:off x="1638974" y="1753923"/>
            <a:ext cx="2103533" cy="24259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3200" dirty="0">
                <a:solidFill>
                  <a:schemeClr val="tx1"/>
                </a:solidFill>
                <a:latin typeface="Palatino Linotype" panose="02040502050505030304" pitchFamily="18" charset="0"/>
              </a:rPr>
              <a:t>New Critics</a:t>
            </a: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5092ADC2-4CF0-F154-3121-18064F8DF4A9}"/>
              </a:ext>
            </a:extLst>
          </p:cNvPr>
          <p:cNvSpPr/>
          <p:nvPr/>
        </p:nvSpPr>
        <p:spPr>
          <a:xfrm>
            <a:off x="8871124" y="4403974"/>
            <a:ext cx="1305250" cy="113273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>
                <a:solidFill>
                  <a:schemeClr val="tx1"/>
                </a:solidFill>
                <a:latin typeface="Palatino Linotype" panose="02040502050505030304" pitchFamily="18" charset="0"/>
              </a:rPr>
              <a:t>1950s</a:t>
            </a:r>
            <a:endParaRPr kumimoji="1" lang="zh-CN" altLang="en-US" sz="24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cxnSp>
        <p:nvCxnSpPr>
          <p:cNvPr id="54" name="直线连接符 53">
            <a:extLst>
              <a:ext uri="{FF2B5EF4-FFF2-40B4-BE49-F238E27FC236}">
                <a16:creationId xmlns:a16="http://schemas.microsoft.com/office/drawing/2014/main" id="{5F64CA0A-55ED-5A94-9C67-849E797E3A93}"/>
              </a:ext>
            </a:extLst>
          </p:cNvPr>
          <p:cNvCxnSpPr>
            <a:endCxn id="29" idx="0"/>
          </p:cNvCxnSpPr>
          <p:nvPr/>
        </p:nvCxnSpPr>
        <p:spPr>
          <a:xfrm>
            <a:off x="9516180" y="1193800"/>
            <a:ext cx="7569" cy="3210174"/>
          </a:xfrm>
          <a:prstGeom prst="line">
            <a:avLst/>
          </a:prstGeom>
          <a:ln w="28575">
            <a:solidFill>
              <a:schemeClr val="tx1"/>
            </a:solidFill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文本框 54">
            <a:extLst>
              <a:ext uri="{FF2B5EF4-FFF2-40B4-BE49-F238E27FC236}">
                <a16:creationId xmlns:a16="http://schemas.microsoft.com/office/drawing/2014/main" id="{7943CCF0-9909-6FA0-92EF-0ACCE8FCED98}"/>
              </a:ext>
            </a:extLst>
          </p:cNvPr>
          <p:cNvSpPr txBox="1"/>
          <p:nvPr/>
        </p:nvSpPr>
        <p:spPr>
          <a:xfrm>
            <a:off x="4137505" y="2058687"/>
            <a:ext cx="53862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altLang="zh-CN" sz="3200" b="1" kern="100" dirty="0"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Authorshi</a:t>
            </a:r>
            <a:r>
              <a:rPr lang="en-US" altLang="zh-CN" sz="3200" b="1" kern="100" dirty="0"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p</a:t>
            </a:r>
            <a:r>
              <a:rPr lang="en-US" altLang="zh-CN" sz="3200" b="1" kern="100" dirty="0">
                <a:effectLst/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was neglected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endParaRPr lang="zh-CN" altLang="zh-CN" sz="3200" b="1" kern="100" dirty="0">
              <a:effectLst/>
              <a:latin typeface="Iowan Old Style Roman" panose="020406020405060202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lvl="0" algn="just"/>
            <a:r>
              <a:rPr lang="en-US" altLang="zh-CN" sz="3200" kern="100" dirty="0"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✅</a:t>
            </a:r>
            <a:r>
              <a:rPr lang="zh-CN" altLang="en-US" sz="3200" kern="100" dirty="0"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3200" kern="100" dirty="0">
                <a:effectLst/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literary text</a:t>
            </a:r>
          </a:p>
          <a:p>
            <a:pPr lvl="0" algn="just"/>
            <a:r>
              <a:rPr lang="en-US" altLang="zh-CN" sz="3200" kern="100" dirty="0">
                <a:effectLst/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❌</a:t>
            </a:r>
            <a:r>
              <a:rPr lang="zh-CN" altLang="en-US" sz="3200" kern="100" dirty="0">
                <a:effectLst/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3200" kern="100" dirty="0">
                <a:effectLst/>
                <a:latin typeface="Iowan Old Style Roman" panose="0204060204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author’s info</a:t>
            </a:r>
            <a:endParaRPr lang="zh-CN" altLang="zh-CN" sz="3200" kern="100" dirty="0">
              <a:effectLst/>
              <a:latin typeface="Iowan Old Style Roman" panose="020406020405060202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2351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335DAB01-F09C-0464-5900-ED99EB0B32C3}"/>
              </a:ext>
            </a:extLst>
          </p:cNvPr>
          <p:cNvSpPr txBox="1"/>
          <p:nvPr/>
        </p:nvSpPr>
        <p:spPr>
          <a:xfrm>
            <a:off x="476051" y="440238"/>
            <a:ext cx="9048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>
                <a:latin typeface="Palatino Linotype" panose="02040502050505030304" pitchFamily="18" charset="0"/>
              </a:rPr>
              <a:t>Q1: Why examining the authorship?</a:t>
            </a:r>
          </a:p>
        </p:txBody>
      </p:sp>
      <p:sp>
        <p:nvSpPr>
          <p:cNvPr id="36" name="左箭头 35">
            <a:extLst>
              <a:ext uri="{FF2B5EF4-FFF2-40B4-BE49-F238E27FC236}">
                <a16:creationId xmlns:a16="http://schemas.microsoft.com/office/drawing/2014/main" id="{A1BD6870-5EC3-2710-C537-6833752E046C}"/>
              </a:ext>
            </a:extLst>
          </p:cNvPr>
          <p:cNvSpPr/>
          <p:nvPr/>
        </p:nvSpPr>
        <p:spPr>
          <a:xfrm>
            <a:off x="1291148" y="4687160"/>
            <a:ext cx="2795660" cy="566367"/>
          </a:xfrm>
          <a:prstGeom prst="leftArrow">
            <a:avLst>
              <a:gd name="adj1" fmla="val 50000"/>
              <a:gd name="adj2" fmla="val 50000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24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8" name="左箭头 37">
            <a:extLst>
              <a:ext uri="{FF2B5EF4-FFF2-40B4-BE49-F238E27FC236}">
                <a16:creationId xmlns:a16="http://schemas.microsoft.com/office/drawing/2014/main" id="{288822F9-DF56-BBE3-0A40-A81A2DB84F16}"/>
              </a:ext>
            </a:extLst>
          </p:cNvPr>
          <p:cNvSpPr/>
          <p:nvPr/>
        </p:nvSpPr>
        <p:spPr>
          <a:xfrm flipH="1">
            <a:off x="4963885" y="4687160"/>
            <a:ext cx="6574977" cy="523220"/>
          </a:xfrm>
          <a:prstGeom prst="leftArrow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24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45" name="图片 44">
            <a:extLst>
              <a:ext uri="{FF2B5EF4-FFF2-40B4-BE49-F238E27FC236}">
                <a16:creationId xmlns:a16="http://schemas.microsoft.com/office/drawing/2014/main" id="{D29B0221-63F9-38FF-3678-04E5F2F789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69" b="21946"/>
          <a:stretch/>
        </p:blipFill>
        <p:spPr>
          <a:xfrm>
            <a:off x="5354737" y="1753923"/>
            <a:ext cx="2134845" cy="2425960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397FF241-A664-E5EF-9F0D-78F3DB2C51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063" r="23670"/>
          <a:stretch/>
        </p:blipFill>
        <p:spPr>
          <a:xfrm>
            <a:off x="7532540" y="1763254"/>
            <a:ext cx="2072220" cy="2416628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9FB85E67-F9E3-4174-C5FD-2F15A518F7B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3614" b="3614"/>
          <a:stretch/>
        </p:blipFill>
        <p:spPr>
          <a:xfrm>
            <a:off x="9647718" y="1662952"/>
            <a:ext cx="1791408" cy="2516930"/>
          </a:xfrm>
          <a:prstGeom prst="rect">
            <a:avLst/>
          </a:prstGeom>
        </p:spPr>
      </p:pic>
      <p:sp>
        <p:nvSpPr>
          <p:cNvPr id="50" name="矩形 49">
            <a:extLst>
              <a:ext uri="{FF2B5EF4-FFF2-40B4-BE49-F238E27FC236}">
                <a16:creationId xmlns:a16="http://schemas.microsoft.com/office/drawing/2014/main" id="{BB6C5037-DD65-6440-F55C-A69E6EB4B0A2}"/>
              </a:ext>
            </a:extLst>
          </p:cNvPr>
          <p:cNvSpPr/>
          <p:nvPr/>
        </p:nvSpPr>
        <p:spPr>
          <a:xfrm>
            <a:off x="1638974" y="1753923"/>
            <a:ext cx="2103533" cy="24259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3200" dirty="0">
                <a:solidFill>
                  <a:schemeClr val="tx1"/>
                </a:solidFill>
                <a:latin typeface="Palatino Linotype" panose="02040502050505030304" pitchFamily="18" charset="0"/>
              </a:rPr>
              <a:t>New Critics</a:t>
            </a: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5092ADC2-4CF0-F154-3121-18064F8DF4A9}"/>
              </a:ext>
            </a:extLst>
          </p:cNvPr>
          <p:cNvSpPr/>
          <p:nvPr/>
        </p:nvSpPr>
        <p:spPr>
          <a:xfrm>
            <a:off x="3901544" y="4403974"/>
            <a:ext cx="1305250" cy="113273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>
                <a:solidFill>
                  <a:schemeClr val="tx1"/>
                </a:solidFill>
                <a:latin typeface="Palatino Linotype" panose="02040502050505030304" pitchFamily="18" charset="0"/>
              </a:rPr>
              <a:t>1950s</a:t>
            </a:r>
            <a:endParaRPr kumimoji="1" lang="zh-CN" altLang="en-US" sz="24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cxnSp>
        <p:nvCxnSpPr>
          <p:cNvPr id="54" name="直线连接符 53">
            <a:extLst>
              <a:ext uri="{FF2B5EF4-FFF2-40B4-BE49-F238E27FC236}">
                <a16:creationId xmlns:a16="http://schemas.microsoft.com/office/drawing/2014/main" id="{5F64CA0A-55ED-5A94-9C67-849E797E3A93}"/>
              </a:ext>
            </a:extLst>
          </p:cNvPr>
          <p:cNvCxnSpPr>
            <a:endCxn id="29" idx="0"/>
          </p:cNvCxnSpPr>
          <p:nvPr/>
        </p:nvCxnSpPr>
        <p:spPr>
          <a:xfrm>
            <a:off x="4546600" y="1193800"/>
            <a:ext cx="7569" cy="3210174"/>
          </a:xfrm>
          <a:prstGeom prst="line">
            <a:avLst/>
          </a:prstGeom>
          <a:ln w="28575">
            <a:solidFill>
              <a:schemeClr val="tx1"/>
            </a:solidFill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0333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1212</Words>
  <Application>Microsoft Macintosh PowerPoint</Application>
  <PresentationFormat>宽屏</PresentationFormat>
  <Paragraphs>281</Paragraphs>
  <Slides>29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8" baseType="lpstr">
      <vt:lpstr>等线</vt:lpstr>
      <vt:lpstr>等线 Light</vt:lpstr>
      <vt:lpstr>Arial</vt:lpstr>
      <vt:lpstr>IOWAN OLD STYLE ROMAN</vt:lpstr>
      <vt:lpstr>IOWAN OLD STYLE ROMAN</vt:lpstr>
      <vt:lpstr>Palatino Linotype</vt:lpstr>
      <vt:lpstr>Times New Roman</vt:lpstr>
      <vt:lpstr>Wingdings</vt:lpstr>
      <vt:lpstr>Office 主题​​</vt:lpstr>
      <vt:lpstr>The Auteur Theory and Orson Welles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Citizen Kane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Auteur Theory and Orson Welles</dc:title>
  <dc:creator>Zan Eliza</dc:creator>
  <cp:lastModifiedBy>Eliza Zan</cp:lastModifiedBy>
  <cp:revision>7</cp:revision>
  <dcterms:created xsi:type="dcterms:W3CDTF">2022-11-10T10:31:21Z</dcterms:created>
  <dcterms:modified xsi:type="dcterms:W3CDTF">2023-11-14T09:14:46Z</dcterms:modified>
</cp:coreProperties>
</file>