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4" r:id="rId1"/>
  </p:sldMasterIdLst>
  <p:notesMasterIdLst>
    <p:notesMasterId r:id="rId25"/>
  </p:notesMasterIdLst>
  <p:sldIdLst>
    <p:sldId id="256" r:id="rId2"/>
    <p:sldId id="313" r:id="rId3"/>
    <p:sldId id="314" r:id="rId4"/>
    <p:sldId id="315" r:id="rId5"/>
    <p:sldId id="257" r:id="rId6"/>
    <p:sldId id="258" r:id="rId7"/>
    <p:sldId id="265" r:id="rId8"/>
    <p:sldId id="317" r:id="rId9"/>
    <p:sldId id="264" r:id="rId10"/>
    <p:sldId id="316" r:id="rId11"/>
    <p:sldId id="318" r:id="rId12"/>
    <p:sldId id="320" r:id="rId13"/>
    <p:sldId id="319" r:id="rId14"/>
    <p:sldId id="326" r:id="rId15"/>
    <p:sldId id="327" r:id="rId16"/>
    <p:sldId id="321" r:id="rId17"/>
    <p:sldId id="322" r:id="rId18"/>
    <p:sldId id="323" r:id="rId19"/>
    <p:sldId id="324" r:id="rId20"/>
    <p:sldId id="325" r:id="rId21"/>
    <p:sldId id="266" r:id="rId22"/>
    <p:sldId id="292" r:id="rId23"/>
    <p:sldId id="291" r:id="rId24"/>
  </p:sldIdLst>
  <p:sldSz cx="9144000" cy="5143500" type="screen16x9"/>
  <p:notesSz cx="6858000" cy="9144000"/>
  <p:embeddedFontLst>
    <p:embeddedFont>
      <p:font typeface="DengXian" panose="02010600030101010101" pitchFamily="2" charset="-122"/>
      <p:regular r:id="rId26"/>
      <p:bold r:id="rId27"/>
    </p:embeddedFont>
    <p:embeddedFont>
      <p:font typeface="Cabin" pitchFamily="2" charset="0"/>
      <p:regular r:id="rId28"/>
      <p:bold r:id="rId29"/>
      <p:italic r:id="rId30"/>
      <p:boldItalic r:id="rId31"/>
    </p:embeddedFont>
    <p:embeddedFont>
      <p:font typeface="Fira Sans" panose="020B0503050000020004" pitchFamily="34" charset="0"/>
      <p:regular r:id="rId32"/>
      <p:bold r:id="rId33"/>
      <p:italic r:id="rId34"/>
      <p:boldItalic r:id="rId35"/>
    </p:embeddedFont>
    <p:embeddedFont>
      <p:font typeface="Open Sans" panose="020B0606030504020204" pitchFamily="34" charset="0"/>
      <p:regular r:id="rId36"/>
      <p:bold r:id="rId37"/>
      <p:italic r:id="rId38"/>
    </p:embeddedFont>
    <p:embeddedFont>
      <p:font typeface="Roboto Condensed Light" panose="02000000000000000000" pitchFamily="2" charset="0"/>
      <p:regular r:id="rId39"/>
      <p:bold r:id="rId40"/>
      <p: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B016303-E45C-4D74-B468-25E32DFF1C80}">
  <a:tblStyle styleId="{EB016303-E45C-4D74-B468-25E32DFF1C80}"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主题样式 1 - 强调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775DCB02-9BB8-47FD-8907-85C794F793BA}" styleName="主题样式 1 - 强调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主题样式 1 - 强调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主题样式 1 - 强调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E269D01E-BC32-4049-B463-5C60D7B0CCD2}" styleName="主题样式 2 - 强调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27F97BB-C833-4FB7-BDE5-3F7075034690}" styleName="主题样式 2 - 强调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8603FDC-E32A-4AB5-989C-0864C3EAD2B8}" styleName="主题样式 2 - 强调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06799F8-075E-4A3A-A7F6-7FBC6576F1A4}" styleName="主题样式 2 - 强调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29"/>
    <p:restoredTop sz="94682"/>
  </p:normalViewPr>
  <p:slideViewPr>
    <p:cSldViewPr snapToGrid="0" snapToObjects="1">
      <p:cViewPr>
        <p:scale>
          <a:sx n="99" d="100"/>
          <a:sy n="99" d="100"/>
        </p:scale>
        <p:origin x="-24" y="9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1.fntdata"/><Relationship Id="rId39" Type="http://schemas.openxmlformats.org/officeDocument/2006/relationships/font" Target="fonts/font14.fntdata"/><Relationship Id="rId21" Type="http://schemas.openxmlformats.org/officeDocument/2006/relationships/slide" Target="slides/slide20.xml"/><Relationship Id="rId34" Type="http://schemas.openxmlformats.org/officeDocument/2006/relationships/font" Target="fonts/font9.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7.fntdata"/><Relationship Id="rId37" Type="http://schemas.openxmlformats.org/officeDocument/2006/relationships/font" Target="fonts/font12.fntdata"/><Relationship Id="rId40" Type="http://schemas.openxmlformats.org/officeDocument/2006/relationships/font" Target="fonts/font15.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3.fntdata"/><Relationship Id="rId36"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6.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2.fntdata"/><Relationship Id="rId30" Type="http://schemas.openxmlformats.org/officeDocument/2006/relationships/font" Target="fonts/font5.fntdata"/><Relationship Id="rId35" Type="http://schemas.openxmlformats.org/officeDocument/2006/relationships/font" Target="fonts/font10.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8.fntdata"/><Relationship Id="rId38"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font" Target="fonts/font16.fntdata"/></Relationships>
</file>

<file path=ppt/charts/_rels/chart1.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24037;&#20316;&#31807;1"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1800" b="1"/>
              <a:t>Residence of Female Operatives in Hamilton Company in 1836</a:t>
            </a:r>
            <a:endParaRPr lang="zh-CN" sz="1800" b="1"/>
          </a:p>
        </c:rich>
      </c:tx>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0506-EA4E-9DCC-C481C66BCF5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0506-EA4E-9DCC-C481C66BCF5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506-EA4E-9DCC-C481C66BCF5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0506-EA4E-9DCC-C481C66BCF5A}"/>
              </c:ext>
            </c:extLst>
          </c:dPt>
          <c:dLbls>
            <c:delete val="1"/>
          </c:dLbls>
          <c:cat>
            <c:multiLvlStrRef>
              <c:f>Sheet1!$B$11:$C$14</c:f>
              <c:multiLvlStrCache>
                <c:ptCount val="4"/>
                <c:lvl>
                  <c:pt idx="0">
                    <c:v>proportion</c:v>
                  </c:pt>
                  <c:pt idx="1">
                    <c:v>less than 3/4</c:v>
                  </c:pt>
                  <c:pt idx="2">
                    <c:v>around 1/4</c:v>
                  </c:pt>
                  <c:pt idx="3">
                    <c:v>only 1/9</c:v>
                  </c:pt>
                </c:lvl>
                <c:lvl>
                  <c:pt idx="0">
                    <c:v>residence of female operatives</c:v>
                  </c:pt>
                  <c:pt idx="1">
                    <c:v>in company boarding houses</c:v>
                  </c:pt>
                  <c:pt idx="2">
                    <c:v>in private housing</c:v>
                  </c:pt>
                  <c:pt idx="3">
                    <c:v>at home with families</c:v>
                  </c:pt>
                </c:lvl>
              </c:multiLvlStrCache>
            </c:multiLvlStrRef>
          </c:cat>
          <c:val>
            <c:numRef>
              <c:f>Sheet1!$D$11:$D$14</c:f>
              <c:numCache>
                <c:formatCode>General</c:formatCode>
                <c:ptCount val="4"/>
                <c:pt idx="1">
                  <c:v>0.75</c:v>
                </c:pt>
                <c:pt idx="2">
                  <c:v>0.25</c:v>
                </c:pt>
                <c:pt idx="3">
                  <c:v>0.1111111111111111</c:v>
                </c:pt>
              </c:numCache>
            </c:numRef>
          </c:val>
          <c:extLst>
            <c:ext xmlns:c16="http://schemas.microsoft.com/office/drawing/2014/chart" uri="{C3380CC4-5D6E-409C-BE32-E72D297353CC}">
              <c16:uniqueId val="{00000008-0506-EA4E-9DCC-C481C66BCF5A}"/>
            </c:ext>
          </c:extLst>
        </c:ser>
        <c:dLbls>
          <c:dLblPos val="inEnd"/>
          <c:showLegendKey val="0"/>
          <c:showVal val="0"/>
          <c:showCatName val="0"/>
          <c:showSerName val="0"/>
          <c:showPercent val="1"/>
          <c:showBubbleSize val="0"/>
          <c:showLeaderLines val="1"/>
        </c:dLbls>
        <c:firstSliceAng val="0"/>
      </c:pieChart>
      <c:spPr>
        <a:noFill/>
        <a:ln>
          <a:noFill/>
        </a:ln>
        <a:effectLst/>
      </c:spPr>
    </c:plotArea>
    <c:legend>
      <c:legendPos val="b"/>
      <c:legendEntry>
        <c:idx val="0"/>
        <c:delete val="1"/>
      </c:legendEntry>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US" altLang="zh-CN" sz="2000" b="0" i="0" u="none" strike="noStrike" baseline="0" dirty="0">
                <a:effectLst/>
              </a:rPr>
              <a:t>Proportion of protestors among female operatives resided in different places, in a 1836 turnout</a:t>
            </a:r>
            <a:r>
              <a:rPr lang="en-US" altLang="zh-CN" sz="2000" b="0" i="0" u="none" strike="noStrike" baseline="0" dirty="0"/>
              <a:t> </a:t>
            </a:r>
            <a:endParaRPr lang="zh-CN" altLang="en-US"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barChart>
        <c:barDir val="bar"/>
        <c:grouping val="percentStacked"/>
        <c:varyColors val="0"/>
        <c:ser>
          <c:idx val="0"/>
          <c:order val="0"/>
          <c:tx>
            <c:strRef>
              <c:f>Sheet1!$B$52</c:f>
              <c:strCache>
                <c:ptCount val="1"/>
                <c:pt idx="0">
                  <c:v>in boarding houses</c:v>
                </c:pt>
              </c:strCache>
            </c:strRef>
          </c:tx>
          <c:spPr>
            <a:solidFill>
              <a:schemeClr val="accent2"/>
            </a:solidFill>
            <a:ln>
              <a:noFill/>
            </a:ln>
            <a:effectLst/>
          </c:spPr>
          <c:invertIfNegative val="0"/>
          <c:cat>
            <c:strRef>
              <c:f>Sheet1!$C$51:$D$51</c:f>
              <c:strCache>
                <c:ptCount val="2"/>
                <c:pt idx="0">
                  <c:v>stroke</c:v>
                </c:pt>
                <c:pt idx="1">
                  <c:v>didn't strike</c:v>
                </c:pt>
              </c:strCache>
            </c:strRef>
          </c:cat>
          <c:val>
            <c:numRef>
              <c:f>Sheet1!$C$52:$D$52</c:f>
              <c:numCache>
                <c:formatCode>0%</c:formatCode>
                <c:ptCount val="2"/>
                <c:pt idx="0">
                  <c:v>0.28000000000000003</c:v>
                </c:pt>
                <c:pt idx="1">
                  <c:v>0.72</c:v>
                </c:pt>
              </c:numCache>
            </c:numRef>
          </c:val>
          <c:extLst>
            <c:ext xmlns:c16="http://schemas.microsoft.com/office/drawing/2014/chart" uri="{C3380CC4-5D6E-409C-BE32-E72D297353CC}">
              <c16:uniqueId val="{00000000-C8EF-1F47-8CDC-862D93927F6C}"/>
            </c:ext>
          </c:extLst>
        </c:ser>
        <c:ser>
          <c:idx val="1"/>
          <c:order val="1"/>
          <c:tx>
            <c:strRef>
              <c:f>Sheet1!$B$53</c:f>
              <c:strCache>
                <c:ptCount val="1"/>
                <c:pt idx="0">
                  <c:v>at home</c:v>
                </c:pt>
              </c:strCache>
            </c:strRef>
          </c:tx>
          <c:spPr>
            <a:solidFill>
              <a:schemeClr val="accent4"/>
            </a:solidFill>
            <a:ln>
              <a:noFill/>
            </a:ln>
            <a:effectLst/>
          </c:spPr>
          <c:invertIfNegative val="0"/>
          <c:cat>
            <c:strRef>
              <c:f>Sheet1!$C$51:$D$51</c:f>
              <c:strCache>
                <c:ptCount val="2"/>
                <c:pt idx="0">
                  <c:v>stroke</c:v>
                </c:pt>
                <c:pt idx="1">
                  <c:v>didn't strike</c:v>
                </c:pt>
              </c:strCache>
            </c:strRef>
          </c:cat>
          <c:val>
            <c:numRef>
              <c:f>Sheet1!$C$53:$D$53</c:f>
              <c:numCache>
                <c:formatCode>0%</c:formatCode>
                <c:ptCount val="2"/>
                <c:pt idx="0">
                  <c:v>0.12</c:v>
                </c:pt>
                <c:pt idx="1">
                  <c:v>0.88</c:v>
                </c:pt>
              </c:numCache>
            </c:numRef>
          </c:val>
          <c:extLst>
            <c:ext xmlns:c16="http://schemas.microsoft.com/office/drawing/2014/chart" uri="{C3380CC4-5D6E-409C-BE32-E72D297353CC}">
              <c16:uniqueId val="{00000001-C8EF-1F47-8CDC-862D93927F6C}"/>
            </c:ext>
          </c:extLst>
        </c:ser>
        <c:dLbls>
          <c:showLegendKey val="0"/>
          <c:showVal val="0"/>
          <c:showCatName val="0"/>
          <c:showSerName val="0"/>
          <c:showPercent val="0"/>
          <c:showBubbleSize val="0"/>
        </c:dLbls>
        <c:gapWidth val="150"/>
        <c:overlap val="100"/>
        <c:axId val="63128576"/>
        <c:axId val="63129808"/>
      </c:barChart>
      <c:catAx>
        <c:axId val="63128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crossAx val="63129808"/>
        <c:crosses val="autoZero"/>
        <c:auto val="1"/>
        <c:lblAlgn val="ctr"/>
        <c:lblOffset val="100"/>
        <c:noMultiLvlLbl val="0"/>
      </c:catAx>
      <c:valAx>
        <c:axId val="6312980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zh-CN"/>
          </a:p>
        </c:txPr>
        <c:crossAx val="631285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zh-CN"/>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6" name="Google Shape;226;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d4ccffdb6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bd4ccffdb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09644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d4ccffdb6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bd4ccffdb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24478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d4ccffdb6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bd4ccffdb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57361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bd4ccffd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bd4ccffd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0361778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bd4ccffd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bd4ccffd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879125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bd4ccffd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bd4ccffd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2765959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d4ccffdb6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bd4ccffdb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22642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d4ccffdb6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bd4ccffdb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63508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d4ccffdb6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bd4ccffdb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792624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bd4ccffd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bd4ccffd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8394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bd4ccffdb6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bd4ccffdb6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481999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bd4ccffd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bd4ccffd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80852416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bd4ccffdb6_1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bd4ccffdb6_1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4"/>
        <p:cNvGrpSpPr/>
        <p:nvPr/>
      </p:nvGrpSpPr>
      <p:grpSpPr>
        <a:xfrm>
          <a:off x="0" y="0"/>
          <a:ext cx="0" cy="0"/>
          <a:chOff x="0" y="0"/>
          <a:chExt cx="0" cy="0"/>
        </a:xfrm>
      </p:grpSpPr>
      <p:sp>
        <p:nvSpPr>
          <p:cNvPr id="795" name="Google Shape;795;gba696f49d9_0_181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96" name="Google Shape;796;gba696f49d9_0_181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1"/>
        <p:cNvGrpSpPr/>
        <p:nvPr/>
      </p:nvGrpSpPr>
      <p:grpSpPr>
        <a:xfrm>
          <a:off x="0" y="0"/>
          <a:ext cx="0" cy="0"/>
          <a:chOff x="0" y="0"/>
          <a:chExt cx="0" cy="0"/>
        </a:xfrm>
      </p:grpSpPr>
      <p:sp>
        <p:nvSpPr>
          <p:cNvPr id="772" name="Google Shape;772;gbdafbce797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3" name="Google Shape;773;gbdafbce797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bd4ccffdb6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bd4ccffdb6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9163156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Google Shape;419;gbd4ccffdb6_1_19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0" name="Google Shape;420;gbd4ccffdb6_1_19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734100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bd4ccffdb6_1_1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bd4ccffdb6_1_1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d2d816dfd_1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8" name="Google Shape;238;gbd2d816dfd_1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gbd4ccffdb6_1_2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3" name="Google Shape;303;gbd4ccffdb6_1_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bd4ccffd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bd4ccffd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559907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gbd4ccffd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8" name="Google Shape;298;gbd4ccffd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4.jp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blipFill>
          <a:blip r:embed="rId2">
            <a:alphaModFix/>
          </a:blip>
          <a:stretch>
            <a:fillRect/>
          </a:stretch>
        </a:blipFill>
        <a:effectLst/>
      </p:bgPr>
    </p:bg>
    <p:spTree>
      <p:nvGrpSpPr>
        <p:cNvPr id="1" name="Shape 8"/>
        <p:cNvGrpSpPr/>
        <p:nvPr/>
      </p:nvGrpSpPr>
      <p:grpSpPr>
        <a:xfrm>
          <a:off x="0" y="0"/>
          <a:ext cx="0" cy="0"/>
          <a:chOff x="0" y="0"/>
          <a:chExt cx="0" cy="0"/>
        </a:xfrm>
      </p:grpSpPr>
      <p:sp>
        <p:nvSpPr>
          <p:cNvPr id="9" name="Google Shape;9;p2"/>
          <p:cNvSpPr/>
          <p:nvPr/>
        </p:nvSpPr>
        <p:spPr>
          <a:xfrm>
            <a:off x="4128000" y="0"/>
            <a:ext cx="1908600" cy="5143500"/>
          </a:xfrm>
          <a:prstGeom prst="rect">
            <a:avLst/>
          </a:prstGeom>
          <a:solidFill>
            <a:srgbClr val="FFD966">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p:nvPr/>
        </p:nvSpPr>
        <p:spPr>
          <a:xfrm>
            <a:off x="0" y="0"/>
            <a:ext cx="4128000" cy="5143500"/>
          </a:xfrm>
          <a:prstGeom prst="rect">
            <a:avLst/>
          </a:prstGeom>
          <a:solidFill>
            <a:srgbClr val="40DADA">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 name="Google Shape;11;p2"/>
          <p:cNvSpPr/>
          <p:nvPr/>
        </p:nvSpPr>
        <p:spPr>
          <a:xfrm>
            <a:off x="1054423" y="4501125"/>
            <a:ext cx="2667600" cy="9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1054423" y="546350"/>
            <a:ext cx="2667600" cy="9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txBox="1">
            <a:spLocks noGrp="1"/>
          </p:cNvSpPr>
          <p:nvPr>
            <p:ph type="ctrTitle"/>
          </p:nvPr>
        </p:nvSpPr>
        <p:spPr>
          <a:xfrm>
            <a:off x="947800" y="963463"/>
            <a:ext cx="4831800" cy="2478900"/>
          </a:xfrm>
          <a:prstGeom prst="rect">
            <a:avLst/>
          </a:prstGeom>
        </p:spPr>
        <p:txBody>
          <a:bodyPr spcFirstLastPara="1" wrap="square" lIns="91425" tIns="91425" rIns="91425" bIns="91425" anchor="b" anchorCtr="0">
            <a:noAutofit/>
          </a:bodyPr>
          <a:lstStyle>
            <a:lvl1pPr lvl="0">
              <a:spcBef>
                <a:spcPts val="0"/>
              </a:spcBef>
              <a:spcAft>
                <a:spcPts val="0"/>
              </a:spcAft>
              <a:buSzPts val="5200"/>
              <a:buNone/>
              <a:defRPr sz="5400" b="1">
                <a:latin typeface="Fira Sans"/>
                <a:ea typeface="Fira Sans"/>
                <a:cs typeface="Fira Sans"/>
                <a:sym typeface="Fira Sans"/>
              </a:defRPr>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4" name="Google Shape;14;p2"/>
          <p:cNvSpPr txBox="1">
            <a:spLocks noGrp="1"/>
          </p:cNvSpPr>
          <p:nvPr>
            <p:ph type="subTitle" idx="1"/>
          </p:nvPr>
        </p:nvSpPr>
        <p:spPr>
          <a:xfrm>
            <a:off x="947800" y="3442375"/>
            <a:ext cx="2314800" cy="737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800"/>
              <a:buNone/>
              <a:defRPr>
                <a:solidFill>
                  <a:schemeClr val="dk1"/>
                </a:solidFill>
                <a:latin typeface="Cabin"/>
                <a:ea typeface="Cabin"/>
                <a:cs typeface="Cabin"/>
                <a:sym typeface="Cabin"/>
              </a:defRPr>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hanks">
  <p:cSld name="CUSTOM_24">
    <p:bg>
      <p:bgPr>
        <a:blipFill>
          <a:blip r:embed="rId2">
            <a:alphaModFix/>
          </a:blip>
          <a:stretch>
            <a:fillRect/>
          </a:stretch>
        </a:blipFill>
        <a:effectLst/>
      </p:bgPr>
    </p:bg>
    <p:spTree>
      <p:nvGrpSpPr>
        <p:cNvPr id="1" name="Shape 207"/>
        <p:cNvGrpSpPr/>
        <p:nvPr/>
      </p:nvGrpSpPr>
      <p:grpSpPr>
        <a:xfrm>
          <a:off x="0" y="0"/>
          <a:ext cx="0" cy="0"/>
          <a:chOff x="0" y="0"/>
          <a:chExt cx="0" cy="0"/>
        </a:xfrm>
      </p:grpSpPr>
      <p:sp>
        <p:nvSpPr>
          <p:cNvPr id="208" name="Google Shape;208;p32"/>
          <p:cNvSpPr/>
          <p:nvPr/>
        </p:nvSpPr>
        <p:spPr>
          <a:xfrm>
            <a:off x="3107400" y="-10275"/>
            <a:ext cx="1908600" cy="5143500"/>
          </a:xfrm>
          <a:prstGeom prst="rect">
            <a:avLst/>
          </a:prstGeom>
          <a:solidFill>
            <a:srgbClr val="FFD966">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32"/>
          <p:cNvSpPr/>
          <p:nvPr/>
        </p:nvSpPr>
        <p:spPr>
          <a:xfrm>
            <a:off x="5016000" y="-10275"/>
            <a:ext cx="4128000" cy="5143500"/>
          </a:xfrm>
          <a:prstGeom prst="rect">
            <a:avLst/>
          </a:prstGeom>
          <a:solidFill>
            <a:srgbClr val="93C47D">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0;p32"/>
          <p:cNvSpPr txBox="1">
            <a:spLocks noGrp="1"/>
          </p:cNvSpPr>
          <p:nvPr>
            <p:ph type="title"/>
          </p:nvPr>
        </p:nvSpPr>
        <p:spPr>
          <a:xfrm>
            <a:off x="4124150" y="710648"/>
            <a:ext cx="3942300" cy="1143600"/>
          </a:xfrm>
          <a:prstGeom prst="rect">
            <a:avLst/>
          </a:prstGeom>
        </p:spPr>
        <p:txBody>
          <a:bodyPr spcFirstLastPara="1" wrap="square" lIns="91425" tIns="91425" rIns="91425" bIns="91425" anchor="t" anchorCtr="0">
            <a:noAutofit/>
          </a:bodyPr>
          <a:lstStyle>
            <a:lvl1pPr lvl="0" algn="r">
              <a:spcBef>
                <a:spcPts val="0"/>
              </a:spcBef>
              <a:spcAft>
                <a:spcPts val="0"/>
              </a:spcAft>
              <a:buSzPts val="3000"/>
              <a:buNone/>
              <a:defRPr sz="7000"/>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1" name="Google Shape;211;p32"/>
          <p:cNvSpPr txBox="1"/>
          <p:nvPr/>
        </p:nvSpPr>
        <p:spPr>
          <a:xfrm>
            <a:off x="5016000" y="3016825"/>
            <a:ext cx="3050400" cy="792600"/>
          </a:xfrm>
          <a:prstGeom prst="rect">
            <a:avLst/>
          </a:prstGeom>
          <a:noFill/>
          <a:ln>
            <a:noFill/>
          </a:ln>
        </p:spPr>
        <p:txBody>
          <a:bodyPr spcFirstLastPara="1" wrap="square" lIns="91425" tIns="91425" rIns="91425" bIns="91425" anchor="t" anchorCtr="0">
            <a:noAutofit/>
          </a:bodyPr>
          <a:lstStyle/>
          <a:p>
            <a:pPr marL="0" lvl="0" indent="0" algn="r" rtl="0">
              <a:spcBef>
                <a:spcPts val="300"/>
              </a:spcBef>
              <a:spcAft>
                <a:spcPts val="0"/>
              </a:spcAft>
              <a:buNone/>
            </a:pPr>
            <a:r>
              <a:rPr lang="en" sz="1200">
                <a:solidFill>
                  <a:srgbClr val="000000"/>
                </a:solidFill>
                <a:latin typeface="Cabin"/>
                <a:ea typeface="Cabin"/>
                <a:cs typeface="Cabin"/>
                <a:sym typeface="Cabin"/>
              </a:rPr>
              <a:t>CREDITS: This presentation template was created by </a:t>
            </a:r>
            <a:r>
              <a:rPr lang="en" sz="1200" b="1">
                <a:solidFill>
                  <a:srgbClr val="000000"/>
                </a:solidFill>
                <a:uFill>
                  <a:noFill/>
                </a:uFill>
                <a:latin typeface="Cabin"/>
                <a:ea typeface="Cabin"/>
                <a:cs typeface="Cabin"/>
                <a:sym typeface="Cabin"/>
                <a:hlinkClick r:id="rId3">
                  <a:extLst>
                    <a:ext uri="{A12FA001-AC4F-418D-AE19-62706E023703}">
                      <ahyp:hlinkClr xmlns:ahyp="http://schemas.microsoft.com/office/drawing/2018/hyperlinkcolor" val="tx"/>
                    </a:ext>
                  </a:extLst>
                </a:hlinkClick>
              </a:rPr>
              <a:t>Slidesgo</a:t>
            </a:r>
            <a:r>
              <a:rPr lang="en" sz="1200">
                <a:solidFill>
                  <a:srgbClr val="000000"/>
                </a:solidFill>
                <a:latin typeface="Cabin"/>
                <a:ea typeface="Cabin"/>
                <a:cs typeface="Cabin"/>
                <a:sym typeface="Cabin"/>
              </a:rPr>
              <a:t>, including icons by </a:t>
            </a:r>
            <a:r>
              <a:rPr lang="en" sz="1200" b="1">
                <a:solidFill>
                  <a:srgbClr val="000000"/>
                </a:solidFill>
                <a:uFill>
                  <a:noFill/>
                </a:uFill>
                <a:latin typeface="Cabin"/>
                <a:ea typeface="Cabin"/>
                <a:cs typeface="Cabin"/>
                <a:sym typeface="Cabin"/>
                <a:hlinkClick r:id="rId4">
                  <a:extLst>
                    <a:ext uri="{A12FA001-AC4F-418D-AE19-62706E023703}">
                      <ahyp:hlinkClr xmlns:ahyp="http://schemas.microsoft.com/office/drawing/2018/hyperlinkcolor" val="tx"/>
                    </a:ext>
                  </a:extLst>
                </a:hlinkClick>
              </a:rPr>
              <a:t>Flaticon</a:t>
            </a:r>
            <a:r>
              <a:rPr lang="en" sz="1200">
                <a:solidFill>
                  <a:srgbClr val="000000"/>
                </a:solidFill>
                <a:latin typeface="Cabin"/>
                <a:ea typeface="Cabin"/>
                <a:cs typeface="Cabin"/>
                <a:sym typeface="Cabin"/>
              </a:rPr>
              <a:t>, infographics &amp; images by </a:t>
            </a:r>
            <a:r>
              <a:rPr lang="en" sz="1200" b="1">
                <a:solidFill>
                  <a:srgbClr val="000000"/>
                </a:solidFill>
                <a:uFill>
                  <a:noFill/>
                </a:uFill>
                <a:latin typeface="Cabin"/>
                <a:ea typeface="Cabin"/>
                <a:cs typeface="Cabin"/>
                <a:sym typeface="Cabin"/>
                <a:hlinkClick r:id="rId5">
                  <a:extLst>
                    <a:ext uri="{A12FA001-AC4F-418D-AE19-62706E023703}">
                      <ahyp:hlinkClr xmlns:ahyp="http://schemas.microsoft.com/office/drawing/2018/hyperlinkcolor" val="tx"/>
                    </a:ext>
                  </a:extLst>
                </a:hlinkClick>
              </a:rPr>
              <a:t>Freepik</a:t>
            </a:r>
            <a:r>
              <a:rPr lang="en" sz="1200">
                <a:solidFill>
                  <a:srgbClr val="000000"/>
                </a:solidFill>
                <a:latin typeface="Cabin"/>
                <a:ea typeface="Cabin"/>
                <a:cs typeface="Cabin"/>
                <a:sym typeface="Cabin"/>
              </a:rPr>
              <a:t> </a:t>
            </a:r>
            <a:endParaRPr sz="1200">
              <a:solidFill>
                <a:srgbClr val="000000"/>
              </a:solidFill>
              <a:latin typeface="Cabin"/>
              <a:ea typeface="Cabin"/>
              <a:cs typeface="Cabin"/>
              <a:sym typeface="Cabin"/>
            </a:endParaRPr>
          </a:p>
        </p:txBody>
      </p:sp>
      <p:sp>
        <p:nvSpPr>
          <p:cNvPr id="212" name="Google Shape;212;p32"/>
          <p:cNvSpPr txBox="1">
            <a:spLocks noGrp="1"/>
          </p:cNvSpPr>
          <p:nvPr>
            <p:ph type="subTitle" idx="1"/>
          </p:nvPr>
        </p:nvSpPr>
        <p:spPr>
          <a:xfrm>
            <a:off x="3870475" y="2006650"/>
            <a:ext cx="4196100" cy="957300"/>
          </a:xfrm>
          <a:prstGeom prst="rect">
            <a:avLst/>
          </a:prstGeom>
        </p:spPr>
        <p:txBody>
          <a:bodyPr spcFirstLastPara="1" wrap="square" lIns="91425" tIns="91425" rIns="91425" bIns="91425" anchor="t" anchorCtr="0">
            <a:noAutofit/>
          </a:bodyPr>
          <a:lstStyle>
            <a:lvl1pPr lvl="0">
              <a:spcBef>
                <a:spcPts val="0"/>
              </a:spcBef>
              <a:spcAft>
                <a:spcPts val="0"/>
              </a:spcAft>
              <a:buSzPts val="1800"/>
              <a:buNone/>
              <a:defRPr sz="16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ackground">
  <p:cSld name="CUSTOM_19">
    <p:bg>
      <p:bgPr>
        <a:blipFill>
          <a:blip r:embed="rId2">
            <a:alphaModFix/>
          </a:blip>
          <a:stretch>
            <a:fillRect/>
          </a:stretch>
        </a:blipFill>
        <a:effectLst/>
      </p:bgPr>
    </p:bg>
    <p:spTree>
      <p:nvGrpSpPr>
        <p:cNvPr id="1" name="Shape 21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ackground 1">
  <p:cSld name="CUSTOM_20">
    <p:bg>
      <p:bgPr>
        <a:blipFill>
          <a:blip r:embed="rId2">
            <a:alphaModFix/>
          </a:blip>
          <a:stretch>
            <a:fillRect/>
          </a:stretch>
        </a:blipFill>
        <a:effectLst/>
      </p:bgPr>
    </p:bg>
    <p:spTree>
      <p:nvGrpSpPr>
        <p:cNvPr id="1" name="Shape 214"/>
        <p:cNvGrpSpPr/>
        <p:nvPr/>
      </p:nvGrpSpPr>
      <p:grpSpPr>
        <a:xfrm>
          <a:off x="0" y="0"/>
          <a:ext cx="0" cy="0"/>
          <a:chOff x="0" y="0"/>
          <a:chExt cx="0" cy="0"/>
        </a:xfrm>
      </p:grpSpPr>
      <p:sp>
        <p:nvSpPr>
          <p:cNvPr id="215" name="Google Shape;215;p34"/>
          <p:cNvSpPr/>
          <p:nvPr/>
        </p:nvSpPr>
        <p:spPr>
          <a:xfrm>
            <a:off x="-13200" y="0"/>
            <a:ext cx="4128000" cy="5143500"/>
          </a:xfrm>
          <a:prstGeom prst="rect">
            <a:avLst/>
          </a:prstGeom>
          <a:solidFill>
            <a:srgbClr val="93C47D">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ackground 2">
  <p:cSld name="CUSTOM_21">
    <p:bg>
      <p:bgPr>
        <a:blipFill>
          <a:blip r:embed="rId2">
            <a:alphaModFix/>
          </a:blip>
          <a:stretch>
            <a:fillRect/>
          </a:stretch>
        </a:blipFill>
        <a:effectLst/>
      </p:bgPr>
    </p:bg>
    <p:spTree>
      <p:nvGrpSpPr>
        <p:cNvPr id="1" name="Shape 216"/>
        <p:cNvGrpSpPr/>
        <p:nvPr/>
      </p:nvGrpSpPr>
      <p:grpSpPr>
        <a:xfrm>
          <a:off x="0" y="0"/>
          <a:ext cx="0" cy="0"/>
          <a:chOff x="0" y="0"/>
          <a:chExt cx="0" cy="0"/>
        </a:xfrm>
      </p:grpSpPr>
      <p:sp>
        <p:nvSpPr>
          <p:cNvPr id="217" name="Google Shape;217;p35"/>
          <p:cNvSpPr/>
          <p:nvPr/>
        </p:nvSpPr>
        <p:spPr>
          <a:xfrm>
            <a:off x="2271425" y="0"/>
            <a:ext cx="4660800" cy="5143500"/>
          </a:xfrm>
          <a:prstGeom prst="rect">
            <a:avLst/>
          </a:prstGeom>
          <a:solidFill>
            <a:srgbClr val="FFD966">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3">
  <p:cSld name="CUSTOM_22">
    <p:bg>
      <p:bgPr>
        <a:blipFill>
          <a:blip r:embed="rId2">
            <a:alphaModFix/>
          </a:blip>
          <a:stretch>
            <a:fillRect/>
          </a:stretch>
        </a:blipFill>
        <a:effectLst/>
      </p:bgPr>
    </p:bg>
    <p:spTree>
      <p:nvGrpSpPr>
        <p:cNvPr id="1" name="Shape 218"/>
        <p:cNvGrpSpPr/>
        <p:nvPr/>
      </p:nvGrpSpPr>
      <p:grpSpPr>
        <a:xfrm>
          <a:off x="0" y="0"/>
          <a:ext cx="0" cy="0"/>
          <a:chOff x="0" y="0"/>
          <a:chExt cx="0" cy="0"/>
        </a:xfrm>
      </p:grpSpPr>
      <p:sp>
        <p:nvSpPr>
          <p:cNvPr id="219" name="Google Shape;219;p36"/>
          <p:cNvSpPr/>
          <p:nvPr/>
        </p:nvSpPr>
        <p:spPr>
          <a:xfrm>
            <a:off x="5012750" y="0"/>
            <a:ext cx="4128000" cy="5143500"/>
          </a:xfrm>
          <a:prstGeom prst="rect">
            <a:avLst/>
          </a:prstGeom>
          <a:solidFill>
            <a:srgbClr val="40DADA">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4"/>
          <p:cNvSpPr/>
          <p:nvPr/>
        </p:nvSpPr>
        <p:spPr>
          <a:xfrm>
            <a:off x="0" y="0"/>
            <a:ext cx="4128000" cy="5143500"/>
          </a:xfrm>
          <a:prstGeom prst="rect">
            <a:avLst/>
          </a:prstGeom>
          <a:solidFill>
            <a:srgbClr val="FFD966">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4"/>
          <p:cNvSpPr txBox="1">
            <a:spLocks noGrp="1"/>
          </p:cNvSpPr>
          <p:nvPr>
            <p:ph type="body" idx="1"/>
          </p:nvPr>
        </p:nvSpPr>
        <p:spPr>
          <a:xfrm>
            <a:off x="954575" y="1152475"/>
            <a:ext cx="7284900" cy="3416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Clr>
                <a:srgbClr val="8C353C"/>
              </a:buClr>
              <a:buSzPts val="1200"/>
              <a:buAutoNum type="arabicPeriod"/>
              <a:defRPr sz="1200"/>
            </a:lvl1pPr>
            <a:lvl2pPr marL="914400" lvl="1" indent="-304800">
              <a:spcBef>
                <a:spcPts val="0"/>
              </a:spcBef>
              <a:spcAft>
                <a:spcPts val="0"/>
              </a:spcAft>
              <a:buClr>
                <a:srgbClr val="434343"/>
              </a:buClr>
              <a:buSzPts val="1200"/>
              <a:buFont typeface="Roboto Condensed Light"/>
              <a:buAutoNum type="alphaLcPeriod"/>
              <a:defRPr/>
            </a:lvl2pPr>
            <a:lvl3pPr marL="1371600" lvl="2" indent="-304800">
              <a:spcBef>
                <a:spcPts val="0"/>
              </a:spcBef>
              <a:spcAft>
                <a:spcPts val="0"/>
              </a:spcAft>
              <a:buClr>
                <a:srgbClr val="434343"/>
              </a:buClr>
              <a:buSzPts val="1200"/>
              <a:buFont typeface="Roboto Condensed Light"/>
              <a:buAutoNum type="romanLcPeriod"/>
              <a:defRPr/>
            </a:lvl3pPr>
            <a:lvl4pPr marL="1828800" lvl="3" indent="-304800">
              <a:spcBef>
                <a:spcPts val="0"/>
              </a:spcBef>
              <a:spcAft>
                <a:spcPts val="0"/>
              </a:spcAft>
              <a:buClr>
                <a:srgbClr val="434343"/>
              </a:buClr>
              <a:buSzPts val="1200"/>
              <a:buFont typeface="Roboto Condensed Light"/>
              <a:buAutoNum type="arabicPeriod"/>
              <a:defRPr/>
            </a:lvl4pPr>
            <a:lvl5pPr marL="2286000" lvl="4" indent="-304800">
              <a:spcBef>
                <a:spcPts val="0"/>
              </a:spcBef>
              <a:spcAft>
                <a:spcPts val="0"/>
              </a:spcAft>
              <a:buClr>
                <a:srgbClr val="434343"/>
              </a:buClr>
              <a:buSzPts val="1200"/>
              <a:buFont typeface="Roboto Condensed Light"/>
              <a:buAutoNum type="alphaLcPeriod"/>
              <a:defRPr/>
            </a:lvl5pPr>
            <a:lvl6pPr marL="2743200" lvl="5" indent="-304800">
              <a:spcBef>
                <a:spcPts val="0"/>
              </a:spcBef>
              <a:spcAft>
                <a:spcPts val="0"/>
              </a:spcAft>
              <a:buClr>
                <a:srgbClr val="434343"/>
              </a:buClr>
              <a:buSzPts val="1200"/>
              <a:buFont typeface="Roboto Condensed Light"/>
              <a:buAutoNum type="romanLcPeriod"/>
              <a:defRPr/>
            </a:lvl6pPr>
            <a:lvl7pPr marL="3200400" lvl="6" indent="-304800">
              <a:spcBef>
                <a:spcPts val="0"/>
              </a:spcBef>
              <a:spcAft>
                <a:spcPts val="0"/>
              </a:spcAft>
              <a:buClr>
                <a:srgbClr val="434343"/>
              </a:buClr>
              <a:buSzPts val="1200"/>
              <a:buFont typeface="Roboto Condensed Light"/>
              <a:buAutoNum type="arabicPeriod"/>
              <a:defRPr/>
            </a:lvl7pPr>
            <a:lvl8pPr marL="3657600" lvl="7" indent="-304800">
              <a:spcBef>
                <a:spcPts val="0"/>
              </a:spcBef>
              <a:spcAft>
                <a:spcPts val="0"/>
              </a:spcAft>
              <a:buClr>
                <a:srgbClr val="434343"/>
              </a:buClr>
              <a:buSzPts val="1200"/>
              <a:buFont typeface="Roboto Condensed Light"/>
              <a:buAutoNum type="alphaLcPeriod"/>
              <a:defRPr/>
            </a:lvl8pPr>
            <a:lvl9pPr marL="4114800" lvl="8" indent="-304800">
              <a:spcBef>
                <a:spcPts val="0"/>
              </a:spcBef>
              <a:spcAft>
                <a:spcPts val="0"/>
              </a:spcAft>
              <a:buClr>
                <a:srgbClr val="434343"/>
              </a:buClr>
              <a:buSzPts val="1200"/>
              <a:buFont typeface="Roboto Condensed Light"/>
              <a:buAutoNum type="romanLcPeriod"/>
              <a:defRPr/>
            </a:lvl9pPr>
          </a:lstStyle>
          <a:p>
            <a:endParaRPr/>
          </a:p>
        </p:txBody>
      </p:sp>
      <p:sp>
        <p:nvSpPr>
          <p:cNvPr id="25" name="Google Shape;25;p4"/>
          <p:cNvSpPr txBox="1">
            <a:spLocks noGrp="1"/>
          </p:cNvSpPr>
          <p:nvPr>
            <p:ph type="title"/>
          </p:nvPr>
        </p:nvSpPr>
        <p:spPr>
          <a:xfrm>
            <a:off x="954575" y="448056"/>
            <a:ext cx="7284900" cy="6972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1pPr>
            <a:lvl2pPr lvl="1"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2pPr>
            <a:lvl3pPr lvl="2"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3pPr>
            <a:lvl4pPr lvl="3"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4pPr>
            <a:lvl5pPr lvl="4"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5pPr>
            <a:lvl6pPr lvl="5"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6pPr>
            <a:lvl7pPr lvl="6"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7pPr>
            <a:lvl8pPr lvl="7"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8pPr>
            <a:lvl9pPr lvl="8"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bg>
      <p:bgPr>
        <a:blipFill>
          <a:blip r:embed="rId2">
            <a:alphaModFix/>
          </a:blip>
          <a:stretch>
            <a:fillRect/>
          </a:stretch>
        </a:blipFill>
        <a:effectLst/>
      </p:bgPr>
    </p:bg>
    <p:spTree>
      <p:nvGrpSpPr>
        <p:cNvPr id="1" name="Shape 26"/>
        <p:cNvGrpSpPr/>
        <p:nvPr/>
      </p:nvGrpSpPr>
      <p:grpSpPr>
        <a:xfrm>
          <a:off x="0" y="0"/>
          <a:ext cx="0" cy="0"/>
          <a:chOff x="0" y="0"/>
          <a:chExt cx="0" cy="0"/>
        </a:xfrm>
      </p:grpSpPr>
      <p:sp>
        <p:nvSpPr>
          <p:cNvPr id="27" name="Google Shape;27;p5"/>
          <p:cNvSpPr/>
          <p:nvPr/>
        </p:nvSpPr>
        <p:spPr>
          <a:xfrm>
            <a:off x="4583100" y="1733375"/>
            <a:ext cx="4560900" cy="1945500"/>
          </a:xfrm>
          <a:prstGeom prst="rect">
            <a:avLst/>
          </a:prstGeom>
          <a:solidFill>
            <a:srgbClr val="FFD966">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5"/>
          <p:cNvSpPr/>
          <p:nvPr/>
        </p:nvSpPr>
        <p:spPr>
          <a:xfrm>
            <a:off x="0" y="1733375"/>
            <a:ext cx="4583100" cy="1945500"/>
          </a:xfrm>
          <a:prstGeom prst="rect">
            <a:avLst/>
          </a:prstGeom>
          <a:solidFill>
            <a:srgbClr val="40DADA">
              <a:alpha val="5267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3238198" y="4502363"/>
            <a:ext cx="2667600" cy="9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5"/>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lvl1pPr lvl="0" algn="ctr">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1" name="Google Shape;31;p5"/>
          <p:cNvSpPr txBox="1">
            <a:spLocks noGrp="1"/>
          </p:cNvSpPr>
          <p:nvPr>
            <p:ph type="body" idx="1"/>
          </p:nvPr>
        </p:nvSpPr>
        <p:spPr>
          <a:xfrm>
            <a:off x="1734600" y="2483025"/>
            <a:ext cx="2295000" cy="10941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2" name="Google Shape;32;p5"/>
          <p:cNvSpPr txBox="1">
            <a:spLocks noGrp="1"/>
          </p:cNvSpPr>
          <p:nvPr>
            <p:ph type="body" idx="2"/>
          </p:nvPr>
        </p:nvSpPr>
        <p:spPr>
          <a:xfrm>
            <a:off x="5111050" y="2483025"/>
            <a:ext cx="2298300" cy="1094100"/>
          </a:xfrm>
          <a:prstGeom prst="rect">
            <a:avLst/>
          </a:prstGeom>
        </p:spPr>
        <p:txBody>
          <a:bodyPr spcFirstLastPara="1" wrap="square" lIns="91425" tIns="91425" rIns="91425" bIns="91425" anchor="t" anchorCtr="0">
            <a:noAutofit/>
          </a:bodyPr>
          <a:lstStyle>
            <a:lvl1pPr marL="457200" lvl="0" indent="-317500" algn="ctr">
              <a:spcBef>
                <a:spcPts val="0"/>
              </a:spcBef>
              <a:spcAft>
                <a:spcPts val="0"/>
              </a:spcAft>
              <a:buSzPts val="1400"/>
              <a:buChar char="●"/>
              <a:defRPr sz="16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3" name="Google Shape;33;p5"/>
          <p:cNvSpPr txBox="1">
            <a:spLocks noGrp="1"/>
          </p:cNvSpPr>
          <p:nvPr>
            <p:ph type="subTitle" idx="3"/>
          </p:nvPr>
        </p:nvSpPr>
        <p:spPr>
          <a:xfrm>
            <a:off x="1734600" y="1986050"/>
            <a:ext cx="2292000" cy="492300"/>
          </a:xfrm>
          <a:prstGeom prst="rect">
            <a:avLst/>
          </a:prstGeom>
        </p:spPr>
        <p:txBody>
          <a:bodyPr spcFirstLastPara="1" wrap="square" lIns="91425" tIns="91425" rIns="91425" bIns="91425" anchor="t" anchorCtr="0">
            <a:noAutofit/>
          </a:bodyPr>
          <a:lstStyle>
            <a:lvl1pPr lvl="0" algn="ctr">
              <a:spcBef>
                <a:spcPts val="0"/>
              </a:spcBef>
              <a:spcAft>
                <a:spcPts val="0"/>
              </a:spcAft>
              <a:buSzPts val="2200"/>
              <a:buFont typeface="Fira Sans"/>
              <a:buNone/>
              <a:defRPr sz="2200" b="1">
                <a:latin typeface="Fira Sans"/>
                <a:ea typeface="Fira Sans"/>
                <a:cs typeface="Fira Sans"/>
                <a:sym typeface="Fira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subTitle" idx="4"/>
          </p:nvPr>
        </p:nvSpPr>
        <p:spPr>
          <a:xfrm>
            <a:off x="5111050" y="1986050"/>
            <a:ext cx="2295000" cy="492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2200"/>
              <a:buFont typeface="Fira Sans"/>
              <a:buNone/>
              <a:defRPr sz="2200" b="1">
                <a:latin typeface="Fira Sans"/>
                <a:ea typeface="Fira Sans"/>
                <a:cs typeface="Fira Sans"/>
                <a:sym typeface="Fira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blipFill>
          <a:blip r:embed="rId2">
            <a:alphaModFix/>
          </a:blip>
          <a:stretch>
            <a:fillRect/>
          </a:stretch>
        </a:blipFill>
        <a:effectLst/>
      </p:bgPr>
    </p:bg>
    <p:spTree>
      <p:nvGrpSpPr>
        <p:cNvPr id="1" name="Shape 43"/>
        <p:cNvGrpSpPr/>
        <p:nvPr/>
      </p:nvGrpSpPr>
      <p:grpSpPr>
        <a:xfrm>
          <a:off x="0" y="0"/>
          <a:ext cx="0" cy="0"/>
          <a:chOff x="0" y="0"/>
          <a:chExt cx="0" cy="0"/>
        </a:xfrm>
      </p:grpSpPr>
      <p:sp>
        <p:nvSpPr>
          <p:cNvPr id="44" name="Google Shape;44;p8"/>
          <p:cNvSpPr/>
          <p:nvPr/>
        </p:nvSpPr>
        <p:spPr>
          <a:xfrm>
            <a:off x="2120850" y="0"/>
            <a:ext cx="4902300" cy="5143500"/>
          </a:xfrm>
          <a:prstGeom prst="rect">
            <a:avLst/>
          </a:prstGeom>
          <a:solidFill>
            <a:srgbClr val="FFD966">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5" name="Google Shape;45;p8"/>
          <p:cNvSpPr/>
          <p:nvPr/>
        </p:nvSpPr>
        <p:spPr>
          <a:xfrm>
            <a:off x="3238198" y="548638"/>
            <a:ext cx="2667600" cy="9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46;p8"/>
          <p:cNvSpPr/>
          <p:nvPr/>
        </p:nvSpPr>
        <p:spPr>
          <a:xfrm>
            <a:off x="3238198" y="4498838"/>
            <a:ext cx="2667600" cy="9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8"/>
          <p:cNvSpPr txBox="1">
            <a:spLocks noGrp="1"/>
          </p:cNvSpPr>
          <p:nvPr>
            <p:ph type="title"/>
          </p:nvPr>
        </p:nvSpPr>
        <p:spPr>
          <a:xfrm>
            <a:off x="1388100" y="948900"/>
            <a:ext cx="6367800" cy="3245700"/>
          </a:xfrm>
          <a:prstGeom prst="rect">
            <a:avLst/>
          </a:prstGeom>
        </p:spPr>
        <p:txBody>
          <a:bodyPr spcFirstLastPara="1" wrap="square" lIns="91425" tIns="91425" rIns="91425" bIns="91425" anchor="ctr" anchorCtr="0">
            <a:noAutofit/>
          </a:bodyPr>
          <a:lstStyle>
            <a:lvl1pPr lvl="0" algn="ctr">
              <a:spcBef>
                <a:spcPts val="0"/>
              </a:spcBef>
              <a:spcAft>
                <a:spcPts val="0"/>
              </a:spcAft>
              <a:buSzPts val="4800"/>
              <a:buNone/>
              <a:defRPr sz="6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bg>
      <p:bgPr>
        <a:blipFill>
          <a:blip r:embed="rId2">
            <a:alphaModFix/>
          </a:blip>
          <a:stretch>
            <a:fillRect/>
          </a:stretch>
        </a:blipFill>
        <a:effectLst/>
      </p:bgPr>
    </p:bg>
    <p:spTree>
      <p:nvGrpSpPr>
        <p:cNvPr id="1" name="Shape 53"/>
        <p:cNvGrpSpPr/>
        <p:nvPr/>
      </p:nvGrpSpPr>
      <p:grpSpPr>
        <a:xfrm>
          <a:off x="0" y="0"/>
          <a:ext cx="0" cy="0"/>
          <a:chOff x="0" y="0"/>
          <a:chExt cx="0" cy="0"/>
        </a:xfrm>
      </p:grpSpPr>
      <p:sp>
        <p:nvSpPr>
          <p:cNvPr id="54" name="Google Shape;54;p10"/>
          <p:cNvSpPr/>
          <p:nvPr/>
        </p:nvSpPr>
        <p:spPr>
          <a:xfrm>
            <a:off x="-13200" y="0"/>
            <a:ext cx="4128000" cy="3788400"/>
          </a:xfrm>
          <a:prstGeom prst="rect">
            <a:avLst/>
          </a:prstGeom>
          <a:solidFill>
            <a:srgbClr val="93C47D">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10"/>
          <p:cNvSpPr/>
          <p:nvPr/>
        </p:nvSpPr>
        <p:spPr>
          <a:xfrm>
            <a:off x="1054423" y="546350"/>
            <a:ext cx="2667600" cy="9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0"/>
          <p:cNvSpPr txBox="1">
            <a:spLocks noGrp="1"/>
          </p:cNvSpPr>
          <p:nvPr>
            <p:ph type="title"/>
          </p:nvPr>
        </p:nvSpPr>
        <p:spPr>
          <a:xfrm>
            <a:off x="982575" y="1140250"/>
            <a:ext cx="2667600" cy="1855200"/>
          </a:xfrm>
          <a:prstGeom prst="rect">
            <a:avLst/>
          </a:prstGeom>
        </p:spPr>
        <p:txBody>
          <a:bodyPr spcFirstLastPara="1" wrap="square" lIns="91425" tIns="91425" rIns="91425" bIns="91425" anchor="ctr"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3"/>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able of contents">
  <p:cSld name="CUSTOM_1">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3"/>
          <p:cNvSpPr/>
          <p:nvPr/>
        </p:nvSpPr>
        <p:spPr>
          <a:xfrm>
            <a:off x="5016000" y="0"/>
            <a:ext cx="4128000" cy="5143500"/>
          </a:xfrm>
          <a:prstGeom prst="rect">
            <a:avLst/>
          </a:prstGeom>
          <a:solidFill>
            <a:srgbClr val="93C47D">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3"/>
          <p:cNvSpPr txBox="1">
            <a:spLocks noGrp="1"/>
          </p:cNvSpPr>
          <p:nvPr>
            <p:ph type="title"/>
          </p:nvPr>
        </p:nvSpPr>
        <p:spPr>
          <a:xfrm>
            <a:off x="776800" y="445025"/>
            <a:ext cx="7616700" cy="572700"/>
          </a:xfrm>
          <a:prstGeom prst="rect">
            <a:avLst/>
          </a:prstGeom>
        </p:spPr>
        <p:txBody>
          <a:bodyPr spcFirstLastPara="1" wrap="square" lIns="91425" tIns="91425" rIns="91425" bIns="91425" anchor="t" anchorCtr="0">
            <a:noAutofit/>
          </a:bodyPr>
          <a:lstStyle>
            <a:lvl1pPr lvl="0" algn="r"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1pPr>
            <a:lvl2pPr lvl="1"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2pPr>
            <a:lvl3pPr lvl="2"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3pPr>
            <a:lvl4pPr lvl="3"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4pPr>
            <a:lvl5pPr lvl="4"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5pPr>
            <a:lvl6pPr lvl="5"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6pPr>
            <a:lvl7pPr lvl="6"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7pPr>
            <a:lvl8pPr lvl="7"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8pPr>
            <a:lvl9pPr lvl="8"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9pPr>
          </a:lstStyle>
          <a:p>
            <a:endParaRPr/>
          </a:p>
        </p:txBody>
      </p:sp>
      <p:sp>
        <p:nvSpPr>
          <p:cNvPr id="67" name="Google Shape;67;p13"/>
          <p:cNvSpPr txBox="1">
            <a:spLocks noGrp="1"/>
          </p:cNvSpPr>
          <p:nvPr>
            <p:ph type="subTitle" idx="1"/>
          </p:nvPr>
        </p:nvSpPr>
        <p:spPr>
          <a:xfrm>
            <a:off x="727775" y="1255525"/>
            <a:ext cx="1871700" cy="841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Open Sans"/>
              <a:buNone/>
              <a:defRPr sz="2200" b="1">
                <a:latin typeface="Fira Sans"/>
                <a:ea typeface="Fira Sans"/>
                <a:cs typeface="Fira Sans"/>
                <a:sym typeface="Fira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8" name="Google Shape;68;p13"/>
          <p:cNvSpPr txBox="1">
            <a:spLocks noGrp="1"/>
          </p:cNvSpPr>
          <p:nvPr>
            <p:ph type="subTitle" idx="2"/>
          </p:nvPr>
        </p:nvSpPr>
        <p:spPr>
          <a:xfrm>
            <a:off x="3294015" y="1255500"/>
            <a:ext cx="1871700" cy="841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Open Sans"/>
              <a:buNone/>
              <a:defRPr sz="2200" b="1">
                <a:latin typeface="Fira Sans"/>
                <a:ea typeface="Fira Sans"/>
                <a:cs typeface="Fira Sans"/>
                <a:sym typeface="Fira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69" name="Google Shape;69;p13"/>
          <p:cNvSpPr txBox="1">
            <a:spLocks noGrp="1"/>
          </p:cNvSpPr>
          <p:nvPr>
            <p:ph type="subTitle" idx="3"/>
          </p:nvPr>
        </p:nvSpPr>
        <p:spPr>
          <a:xfrm>
            <a:off x="727775" y="2976613"/>
            <a:ext cx="1871700" cy="841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Open Sans"/>
              <a:buNone/>
              <a:defRPr sz="2200" b="1">
                <a:latin typeface="Fira Sans"/>
                <a:ea typeface="Fira Sans"/>
                <a:cs typeface="Fira Sans"/>
                <a:sym typeface="Fira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0" name="Google Shape;70;p13"/>
          <p:cNvSpPr txBox="1">
            <a:spLocks noGrp="1"/>
          </p:cNvSpPr>
          <p:nvPr>
            <p:ph type="subTitle" idx="4"/>
          </p:nvPr>
        </p:nvSpPr>
        <p:spPr>
          <a:xfrm>
            <a:off x="3294495" y="2976608"/>
            <a:ext cx="1871700" cy="841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Open Sans"/>
              <a:buNone/>
              <a:defRPr sz="2200" b="1">
                <a:latin typeface="Fira Sans"/>
                <a:ea typeface="Fira Sans"/>
                <a:cs typeface="Fira Sans"/>
                <a:sym typeface="Fira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1" name="Google Shape;71;p13"/>
          <p:cNvSpPr txBox="1">
            <a:spLocks noGrp="1"/>
          </p:cNvSpPr>
          <p:nvPr>
            <p:ph type="subTitle" idx="5"/>
          </p:nvPr>
        </p:nvSpPr>
        <p:spPr>
          <a:xfrm>
            <a:off x="727775" y="2028664"/>
            <a:ext cx="1871700" cy="841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2" name="Google Shape;72;p13"/>
          <p:cNvSpPr txBox="1">
            <a:spLocks noGrp="1"/>
          </p:cNvSpPr>
          <p:nvPr>
            <p:ph type="subTitle" idx="6"/>
          </p:nvPr>
        </p:nvSpPr>
        <p:spPr>
          <a:xfrm>
            <a:off x="3296125" y="2028650"/>
            <a:ext cx="1871700" cy="841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3" name="Google Shape;73;p13"/>
          <p:cNvSpPr txBox="1">
            <a:spLocks noGrp="1"/>
          </p:cNvSpPr>
          <p:nvPr>
            <p:ph type="subTitle" idx="7"/>
          </p:nvPr>
        </p:nvSpPr>
        <p:spPr>
          <a:xfrm>
            <a:off x="727775" y="3752500"/>
            <a:ext cx="1871700" cy="841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4" name="Google Shape;74;p13"/>
          <p:cNvSpPr txBox="1">
            <a:spLocks noGrp="1"/>
          </p:cNvSpPr>
          <p:nvPr>
            <p:ph type="subTitle" idx="8"/>
          </p:nvPr>
        </p:nvSpPr>
        <p:spPr>
          <a:xfrm>
            <a:off x="3296762" y="3752501"/>
            <a:ext cx="1871700" cy="841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75" name="Google Shape;75;p13"/>
          <p:cNvSpPr txBox="1">
            <a:spLocks noGrp="1"/>
          </p:cNvSpPr>
          <p:nvPr>
            <p:ph type="title" idx="9" hasCustomPrompt="1"/>
          </p:nvPr>
        </p:nvSpPr>
        <p:spPr>
          <a:xfrm>
            <a:off x="2603695" y="1255525"/>
            <a:ext cx="6861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76" name="Google Shape;76;p13"/>
          <p:cNvSpPr txBox="1">
            <a:spLocks noGrp="1"/>
          </p:cNvSpPr>
          <p:nvPr>
            <p:ph type="title" idx="13" hasCustomPrompt="1"/>
          </p:nvPr>
        </p:nvSpPr>
        <p:spPr>
          <a:xfrm>
            <a:off x="5169935" y="1255525"/>
            <a:ext cx="686100" cy="634200"/>
          </a:xfrm>
          <a:prstGeom prst="rect">
            <a:avLst/>
          </a:prstGeom>
        </p:spPr>
        <p:txBody>
          <a:bodyPr spcFirstLastPara="1" wrap="square" lIns="91425" tIns="91425" rIns="91425" bIns="91425" anchor="b" anchorCtr="0">
            <a:noAutofit/>
          </a:bodyPr>
          <a:lstStyle>
            <a:lvl1pPr lvl="0"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77" name="Google Shape;77;p13"/>
          <p:cNvSpPr txBox="1">
            <a:spLocks noGrp="1"/>
          </p:cNvSpPr>
          <p:nvPr>
            <p:ph type="title" idx="14" hasCustomPrompt="1"/>
          </p:nvPr>
        </p:nvSpPr>
        <p:spPr>
          <a:xfrm>
            <a:off x="2603948" y="2976591"/>
            <a:ext cx="6861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78" name="Google Shape;78;p13"/>
          <p:cNvSpPr txBox="1">
            <a:spLocks noGrp="1"/>
          </p:cNvSpPr>
          <p:nvPr>
            <p:ph type="title" idx="15" hasCustomPrompt="1"/>
          </p:nvPr>
        </p:nvSpPr>
        <p:spPr>
          <a:xfrm>
            <a:off x="5170655" y="2976588"/>
            <a:ext cx="6861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79" name="Google Shape;79;p13"/>
          <p:cNvSpPr txBox="1">
            <a:spLocks noGrp="1"/>
          </p:cNvSpPr>
          <p:nvPr>
            <p:ph type="subTitle" idx="16"/>
          </p:nvPr>
        </p:nvSpPr>
        <p:spPr>
          <a:xfrm>
            <a:off x="5860255" y="1255500"/>
            <a:ext cx="1871700" cy="841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Open Sans"/>
              <a:buNone/>
              <a:defRPr sz="2200" b="1">
                <a:latin typeface="Fira Sans"/>
                <a:ea typeface="Fira Sans"/>
                <a:cs typeface="Fira Sans"/>
                <a:sym typeface="Fira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0" name="Google Shape;80;p13"/>
          <p:cNvSpPr txBox="1">
            <a:spLocks noGrp="1"/>
          </p:cNvSpPr>
          <p:nvPr>
            <p:ph type="subTitle" idx="17"/>
          </p:nvPr>
        </p:nvSpPr>
        <p:spPr>
          <a:xfrm>
            <a:off x="5861215" y="2976599"/>
            <a:ext cx="1870500" cy="841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Font typeface="Open Sans"/>
              <a:buNone/>
              <a:defRPr sz="2200" b="1">
                <a:latin typeface="Fira Sans"/>
                <a:ea typeface="Fira Sans"/>
                <a:cs typeface="Fira Sans"/>
                <a:sym typeface="Fira Sans"/>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1" name="Google Shape;81;p13"/>
          <p:cNvSpPr txBox="1">
            <a:spLocks noGrp="1"/>
          </p:cNvSpPr>
          <p:nvPr>
            <p:ph type="subTitle" idx="18"/>
          </p:nvPr>
        </p:nvSpPr>
        <p:spPr>
          <a:xfrm>
            <a:off x="5864475" y="2028650"/>
            <a:ext cx="1871700" cy="841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2" name="Google Shape;82;p13"/>
          <p:cNvSpPr txBox="1">
            <a:spLocks noGrp="1"/>
          </p:cNvSpPr>
          <p:nvPr>
            <p:ph type="subTitle" idx="19"/>
          </p:nvPr>
        </p:nvSpPr>
        <p:spPr>
          <a:xfrm>
            <a:off x="5865749" y="3752500"/>
            <a:ext cx="1870500" cy="8415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800"/>
              <a:buNone/>
              <a:defRPr sz="16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83" name="Google Shape;83;p13"/>
          <p:cNvSpPr txBox="1">
            <a:spLocks noGrp="1"/>
          </p:cNvSpPr>
          <p:nvPr>
            <p:ph type="title" idx="20" hasCustomPrompt="1"/>
          </p:nvPr>
        </p:nvSpPr>
        <p:spPr>
          <a:xfrm>
            <a:off x="7736175" y="1255525"/>
            <a:ext cx="6861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
        <p:nvSpPr>
          <p:cNvPr id="84" name="Google Shape;84;p13"/>
          <p:cNvSpPr txBox="1">
            <a:spLocks noGrp="1"/>
          </p:cNvSpPr>
          <p:nvPr>
            <p:ph type="title" idx="21" hasCustomPrompt="1"/>
          </p:nvPr>
        </p:nvSpPr>
        <p:spPr>
          <a:xfrm>
            <a:off x="7736175" y="2976588"/>
            <a:ext cx="686100" cy="6342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3000"/>
              <a:buNone/>
              <a:defRPr>
                <a:solidFill>
                  <a:schemeClr val="lt1"/>
                </a:solidFill>
              </a:defRPr>
            </a:lvl1pPr>
            <a:lvl2pPr lvl="1" algn="ctr" rtl="0">
              <a:spcBef>
                <a:spcPts val="0"/>
              </a:spcBef>
              <a:spcAft>
                <a:spcPts val="0"/>
              </a:spcAft>
              <a:buSzPts val="3000"/>
              <a:buNone/>
              <a:defRPr/>
            </a:lvl2pPr>
            <a:lvl3pPr lvl="2" algn="ctr" rtl="0">
              <a:spcBef>
                <a:spcPts val="0"/>
              </a:spcBef>
              <a:spcAft>
                <a:spcPts val="0"/>
              </a:spcAft>
              <a:buSzPts val="3000"/>
              <a:buNone/>
              <a:defRPr/>
            </a:lvl3pPr>
            <a:lvl4pPr lvl="3" algn="ctr" rtl="0">
              <a:spcBef>
                <a:spcPts val="0"/>
              </a:spcBef>
              <a:spcAft>
                <a:spcPts val="0"/>
              </a:spcAft>
              <a:buSzPts val="3000"/>
              <a:buNone/>
              <a:defRPr/>
            </a:lvl4pPr>
            <a:lvl5pPr lvl="4" algn="ctr" rtl="0">
              <a:spcBef>
                <a:spcPts val="0"/>
              </a:spcBef>
              <a:spcAft>
                <a:spcPts val="0"/>
              </a:spcAft>
              <a:buSzPts val="3000"/>
              <a:buNone/>
              <a:defRPr/>
            </a:lvl5pPr>
            <a:lvl6pPr lvl="5" algn="ctr" rtl="0">
              <a:spcBef>
                <a:spcPts val="0"/>
              </a:spcBef>
              <a:spcAft>
                <a:spcPts val="0"/>
              </a:spcAft>
              <a:buSzPts val="3000"/>
              <a:buNone/>
              <a:defRPr/>
            </a:lvl6pPr>
            <a:lvl7pPr lvl="6" algn="ctr" rtl="0">
              <a:spcBef>
                <a:spcPts val="0"/>
              </a:spcBef>
              <a:spcAft>
                <a:spcPts val="0"/>
              </a:spcAft>
              <a:buSzPts val="3000"/>
              <a:buNone/>
              <a:defRPr/>
            </a:lvl7pPr>
            <a:lvl8pPr lvl="7" algn="ctr" rtl="0">
              <a:spcBef>
                <a:spcPts val="0"/>
              </a:spcBef>
              <a:spcAft>
                <a:spcPts val="0"/>
              </a:spcAft>
              <a:buSzPts val="3000"/>
              <a:buNone/>
              <a:defRPr/>
            </a:lvl8pPr>
            <a:lvl9pPr lvl="8" algn="ctr" rtl="0">
              <a:spcBef>
                <a:spcPts val="0"/>
              </a:spcBef>
              <a:spcAft>
                <a:spcPts val="0"/>
              </a:spcAft>
              <a:buSzPts val="3000"/>
              <a:buNone/>
              <a:defRPr/>
            </a:lvl9pPr>
          </a:lstStyle>
          <a:p>
            <a:r>
              <a:t>xx%</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text 1">
  <p:cSld name="CUSTOM_25">
    <p:bg>
      <p:bgPr>
        <a:blipFill>
          <a:blip r:embed="rId2">
            <a:alphaModFix/>
          </a:blip>
          <a:stretch>
            <a:fillRect/>
          </a:stretch>
        </a:blipFill>
        <a:effectLst/>
      </p:bgPr>
    </p:bg>
    <p:spTree>
      <p:nvGrpSpPr>
        <p:cNvPr id="1" name="Shape 100"/>
        <p:cNvGrpSpPr/>
        <p:nvPr/>
      </p:nvGrpSpPr>
      <p:grpSpPr>
        <a:xfrm>
          <a:off x="0" y="0"/>
          <a:ext cx="0" cy="0"/>
          <a:chOff x="0" y="0"/>
          <a:chExt cx="0" cy="0"/>
        </a:xfrm>
      </p:grpSpPr>
      <p:sp>
        <p:nvSpPr>
          <p:cNvPr id="101" name="Google Shape;101;p17"/>
          <p:cNvSpPr/>
          <p:nvPr/>
        </p:nvSpPr>
        <p:spPr>
          <a:xfrm>
            <a:off x="0" y="-10275"/>
            <a:ext cx="4128000" cy="5143500"/>
          </a:xfrm>
          <a:prstGeom prst="rect">
            <a:avLst/>
          </a:prstGeom>
          <a:solidFill>
            <a:srgbClr val="FFD966">
              <a:alpha val="50449"/>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17"/>
          <p:cNvSpPr txBox="1">
            <a:spLocks noGrp="1"/>
          </p:cNvSpPr>
          <p:nvPr>
            <p:ph type="title"/>
          </p:nvPr>
        </p:nvSpPr>
        <p:spPr>
          <a:xfrm>
            <a:off x="967175" y="448056"/>
            <a:ext cx="7035600" cy="6741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1pPr>
            <a:lvl2pPr lvl="1"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2pPr>
            <a:lvl3pPr lvl="2"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3pPr>
            <a:lvl4pPr lvl="3"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4pPr>
            <a:lvl5pPr lvl="4"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5pPr>
            <a:lvl6pPr lvl="5"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6pPr>
            <a:lvl7pPr lvl="6"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7pPr>
            <a:lvl8pPr lvl="7"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8pPr>
            <a:lvl9pPr lvl="8"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9pPr>
          </a:lstStyle>
          <a:p>
            <a:endParaRPr/>
          </a:p>
        </p:txBody>
      </p:sp>
      <p:sp>
        <p:nvSpPr>
          <p:cNvPr id="103" name="Google Shape;103;p17"/>
          <p:cNvSpPr txBox="1">
            <a:spLocks noGrp="1"/>
          </p:cNvSpPr>
          <p:nvPr>
            <p:ph type="subTitle" idx="1"/>
          </p:nvPr>
        </p:nvSpPr>
        <p:spPr>
          <a:xfrm>
            <a:off x="967175" y="1231975"/>
            <a:ext cx="4703400" cy="34731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Clr>
                <a:srgbClr val="292929"/>
              </a:buClr>
              <a:buSzPts val="1400"/>
              <a:buFont typeface="Public Sans"/>
              <a:buChar char="●"/>
              <a:defRPr sz="1600"/>
            </a:lvl1pPr>
            <a:lvl2pPr lvl="1" algn="ctr" rtl="0">
              <a:spcBef>
                <a:spcPts val="0"/>
              </a:spcBef>
              <a:spcAft>
                <a:spcPts val="0"/>
              </a:spcAft>
              <a:buClr>
                <a:srgbClr val="292929"/>
              </a:buClr>
              <a:buSzPts val="1800"/>
              <a:buFont typeface="Public Sans"/>
              <a:buChar char="○"/>
              <a:defRPr sz="1600"/>
            </a:lvl2pPr>
            <a:lvl3pPr lvl="2" algn="ctr" rtl="0">
              <a:spcBef>
                <a:spcPts val="0"/>
              </a:spcBef>
              <a:spcAft>
                <a:spcPts val="0"/>
              </a:spcAft>
              <a:buClr>
                <a:srgbClr val="292929"/>
              </a:buClr>
              <a:buSzPts val="1800"/>
              <a:buFont typeface="Public Sans"/>
              <a:buChar char="■"/>
              <a:defRPr sz="1600"/>
            </a:lvl3pPr>
            <a:lvl4pPr lvl="3" algn="ctr" rtl="0">
              <a:spcBef>
                <a:spcPts val="0"/>
              </a:spcBef>
              <a:spcAft>
                <a:spcPts val="0"/>
              </a:spcAft>
              <a:buClr>
                <a:srgbClr val="292929"/>
              </a:buClr>
              <a:buSzPts val="1800"/>
              <a:buFont typeface="Public Sans"/>
              <a:buChar char="●"/>
              <a:defRPr sz="1600"/>
            </a:lvl4pPr>
            <a:lvl5pPr lvl="4" algn="ctr" rtl="0">
              <a:spcBef>
                <a:spcPts val="0"/>
              </a:spcBef>
              <a:spcAft>
                <a:spcPts val="0"/>
              </a:spcAft>
              <a:buClr>
                <a:srgbClr val="292929"/>
              </a:buClr>
              <a:buSzPts val="1800"/>
              <a:buFont typeface="Public Sans"/>
              <a:buChar char="○"/>
              <a:defRPr sz="1600"/>
            </a:lvl5pPr>
            <a:lvl6pPr lvl="5" algn="ctr" rtl="0">
              <a:spcBef>
                <a:spcPts val="0"/>
              </a:spcBef>
              <a:spcAft>
                <a:spcPts val="0"/>
              </a:spcAft>
              <a:buClr>
                <a:srgbClr val="292929"/>
              </a:buClr>
              <a:buSzPts val="1800"/>
              <a:buFont typeface="Public Sans"/>
              <a:buChar char="■"/>
              <a:defRPr sz="1600"/>
            </a:lvl6pPr>
            <a:lvl7pPr lvl="6" algn="ctr" rtl="0">
              <a:spcBef>
                <a:spcPts val="0"/>
              </a:spcBef>
              <a:spcAft>
                <a:spcPts val="0"/>
              </a:spcAft>
              <a:buClr>
                <a:srgbClr val="292929"/>
              </a:buClr>
              <a:buSzPts val="1800"/>
              <a:buFont typeface="Public Sans"/>
              <a:buChar char="●"/>
              <a:defRPr sz="1600"/>
            </a:lvl7pPr>
            <a:lvl8pPr lvl="7" algn="ctr" rtl="0">
              <a:spcBef>
                <a:spcPts val="0"/>
              </a:spcBef>
              <a:spcAft>
                <a:spcPts val="0"/>
              </a:spcAft>
              <a:buClr>
                <a:srgbClr val="292929"/>
              </a:buClr>
              <a:buSzPts val="1800"/>
              <a:buFont typeface="Public Sans"/>
              <a:buChar char="○"/>
              <a:defRPr sz="1600"/>
            </a:lvl8pPr>
            <a:lvl9pPr lvl="8" algn="ctr" rtl="0">
              <a:spcBef>
                <a:spcPts val="0"/>
              </a:spcBef>
              <a:spcAft>
                <a:spcPts val="0"/>
              </a:spcAft>
              <a:buClr>
                <a:srgbClr val="292929"/>
              </a:buClr>
              <a:buSzPts val="1800"/>
              <a:buFont typeface="Public Sans"/>
              <a:buChar char="■"/>
              <a:defRPr sz="1600"/>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four columns">
  <p:cSld name="CUSTOM_3">
    <p:bg>
      <p:bgPr>
        <a:blipFill>
          <a:blip r:embed="rId2">
            <a:alphaModFix/>
          </a:blip>
          <a:stretch>
            <a:fillRect/>
          </a:stretch>
        </a:blipFill>
        <a:effectLst/>
      </p:bgPr>
    </p:bg>
    <p:spTree>
      <p:nvGrpSpPr>
        <p:cNvPr id="1" name="Shape 167"/>
        <p:cNvGrpSpPr/>
        <p:nvPr/>
      </p:nvGrpSpPr>
      <p:grpSpPr>
        <a:xfrm>
          <a:off x="0" y="0"/>
          <a:ext cx="0" cy="0"/>
          <a:chOff x="0" y="0"/>
          <a:chExt cx="0" cy="0"/>
        </a:xfrm>
      </p:grpSpPr>
      <p:sp>
        <p:nvSpPr>
          <p:cNvPr id="168" name="Google Shape;168;p29"/>
          <p:cNvSpPr/>
          <p:nvPr/>
        </p:nvSpPr>
        <p:spPr>
          <a:xfrm>
            <a:off x="0" y="0"/>
            <a:ext cx="7184700" cy="5143500"/>
          </a:xfrm>
          <a:prstGeom prst="rect">
            <a:avLst/>
          </a:prstGeom>
          <a:solidFill>
            <a:srgbClr val="93C47D">
              <a:alpha val="5357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169;p29"/>
          <p:cNvSpPr txBox="1">
            <a:spLocks noGrp="1"/>
          </p:cNvSpPr>
          <p:nvPr>
            <p:ph type="title"/>
          </p:nvPr>
        </p:nvSpPr>
        <p:spPr>
          <a:xfrm>
            <a:off x="968625" y="445025"/>
            <a:ext cx="7209900" cy="572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1pPr>
            <a:lvl2pPr lvl="1"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2pPr>
            <a:lvl3pPr lvl="2"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3pPr>
            <a:lvl4pPr lvl="3"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4pPr>
            <a:lvl5pPr lvl="4"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5pPr>
            <a:lvl6pPr lvl="5"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6pPr>
            <a:lvl7pPr lvl="6"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7pPr>
            <a:lvl8pPr lvl="7"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8pPr>
            <a:lvl9pPr lvl="8" rt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9pPr>
          </a:lstStyle>
          <a:p>
            <a:endParaRPr/>
          </a:p>
        </p:txBody>
      </p:sp>
      <p:sp>
        <p:nvSpPr>
          <p:cNvPr id="170" name="Google Shape;170;p29"/>
          <p:cNvSpPr txBox="1">
            <a:spLocks noGrp="1"/>
          </p:cNvSpPr>
          <p:nvPr>
            <p:ph type="subTitle" idx="1"/>
          </p:nvPr>
        </p:nvSpPr>
        <p:spPr>
          <a:xfrm>
            <a:off x="968625" y="1357900"/>
            <a:ext cx="2103600" cy="48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Open Sans"/>
              <a:buNone/>
              <a:defRPr sz="2200" b="1">
                <a:latin typeface="Fira Sans"/>
                <a:ea typeface="Fira Sans"/>
                <a:cs typeface="Fira Sans"/>
                <a:sym typeface="Fira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1" name="Google Shape;171;p29"/>
          <p:cNvSpPr txBox="1">
            <a:spLocks noGrp="1"/>
          </p:cNvSpPr>
          <p:nvPr>
            <p:ph type="subTitle" idx="2"/>
          </p:nvPr>
        </p:nvSpPr>
        <p:spPr>
          <a:xfrm>
            <a:off x="3395375" y="1357900"/>
            <a:ext cx="2103600" cy="48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Open Sans"/>
              <a:buNone/>
              <a:defRPr sz="2200" b="1">
                <a:latin typeface="Fira Sans"/>
                <a:ea typeface="Fira Sans"/>
                <a:cs typeface="Fira Sans"/>
                <a:sym typeface="Fira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2" name="Google Shape;172;p29"/>
          <p:cNvSpPr txBox="1">
            <a:spLocks noGrp="1"/>
          </p:cNvSpPr>
          <p:nvPr>
            <p:ph type="subTitle" idx="3"/>
          </p:nvPr>
        </p:nvSpPr>
        <p:spPr>
          <a:xfrm>
            <a:off x="968625" y="1827301"/>
            <a:ext cx="2103600" cy="74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3" name="Google Shape;173;p29"/>
          <p:cNvSpPr txBox="1">
            <a:spLocks noGrp="1"/>
          </p:cNvSpPr>
          <p:nvPr>
            <p:ph type="subTitle" idx="4"/>
          </p:nvPr>
        </p:nvSpPr>
        <p:spPr>
          <a:xfrm>
            <a:off x="3395375" y="1827301"/>
            <a:ext cx="2103600" cy="74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4" name="Google Shape;174;p29"/>
          <p:cNvSpPr txBox="1">
            <a:spLocks noGrp="1"/>
          </p:cNvSpPr>
          <p:nvPr>
            <p:ph type="subTitle" idx="5"/>
          </p:nvPr>
        </p:nvSpPr>
        <p:spPr>
          <a:xfrm>
            <a:off x="968625" y="2752225"/>
            <a:ext cx="2103600" cy="48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Open Sans"/>
              <a:buNone/>
              <a:defRPr sz="2200" b="1">
                <a:latin typeface="Fira Sans"/>
                <a:ea typeface="Fira Sans"/>
                <a:cs typeface="Fira Sans"/>
                <a:sym typeface="Fira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5" name="Google Shape;175;p29"/>
          <p:cNvSpPr txBox="1">
            <a:spLocks noGrp="1"/>
          </p:cNvSpPr>
          <p:nvPr>
            <p:ph type="subTitle" idx="6"/>
          </p:nvPr>
        </p:nvSpPr>
        <p:spPr>
          <a:xfrm>
            <a:off x="3395375" y="2752225"/>
            <a:ext cx="2103600" cy="489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Font typeface="Open Sans"/>
              <a:buNone/>
              <a:defRPr sz="2200" b="1">
                <a:latin typeface="Fira Sans"/>
                <a:ea typeface="Fira Sans"/>
                <a:cs typeface="Fira Sans"/>
                <a:sym typeface="Fira Sans"/>
              </a:defRPr>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6" name="Google Shape;176;p29"/>
          <p:cNvSpPr txBox="1">
            <a:spLocks noGrp="1"/>
          </p:cNvSpPr>
          <p:nvPr>
            <p:ph type="subTitle" idx="7"/>
          </p:nvPr>
        </p:nvSpPr>
        <p:spPr>
          <a:xfrm>
            <a:off x="968625" y="3221626"/>
            <a:ext cx="2103600" cy="74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7" name="Google Shape;177;p29"/>
          <p:cNvSpPr txBox="1">
            <a:spLocks noGrp="1"/>
          </p:cNvSpPr>
          <p:nvPr>
            <p:ph type="subTitle" idx="8"/>
          </p:nvPr>
        </p:nvSpPr>
        <p:spPr>
          <a:xfrm>
            <a:off x="3395375" y="3221626"/>
            <a:ext cx="2103600" cy="7416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800"/>
              <a:buNone/>
              <a:defRPr sz="16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78" name="Google Shape;178;p29"/>
          <p:cNvSpPr/>
          <p:nvPr/>
        </p:nvSpPr>
        <p:spPr>
          <a:xfrm>
            <a:off x="1054423" y="4503413"/>
            <a:ext cx="2667600" cy="9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1pPr>
            <a:lvl2pPr lvl="1">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2pPr>
            <a:lvl3pPr lvl="2">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3pPr>
            <a:lvl4pPr lvl="3">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4pPr>
            <a:lvl5pPr lvl="4">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5pPr>
            <a:lvl6pPr lvl="5">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6pPr>
            <a:lvl7pPr lvl="6">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7pPr>
            <a:lvl8pPr lvl="7">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8pPr>
            <a:lvl9pPr lvl="8">
              <a:spcBef>
                <a:spcPts val="0"/>
              </a:spcBef>
              <a:spcAft>
                <a:spcPts val="0"/>
              </a:spcAft>
              <a:buClr>
                <a:schemeClr val="dk1"/>
              </a:buClr>
              <a:buSzPts val="3000"/>
              <a:buFont typeface="Fira Sans"/>
              <a:buNone/>
              <a:defRPr sz="3000" b="1">
                <a:solidFill>
                  <a:schemeClr val="dk1"/>
                </a:solidFill>
                <a:latin typeface="Fira Sans"/>
                <a:ea typeface="Fira Sans"/>
                <a:cs typeface="Fira Sans"/>
                <a:sym typeface="Fira Sans"/>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00000"/>
              </a:lnSpc>
              <a:spcBef>
                <a:spcPts val="0"/>
              </a:spcBef>
              <a:spcAft>
                <a:spcPts val="0"/>
              </a:spcAft>
              <a:buClr>
                <a:schemeClr val="dk1"/>
              </a:buClr>
              <a:buSzPts val="1800"/>
              <a:buFont typeface="Cabin"/>
              <a:buChar char="●"/>
              <a:defRPr sz="1800">
                <a:solidFill>
                  <a:schemeClr val="dk1"/>
                </a:solidFill>
                <a:latin typeface="Cabin"/>
                <a:ea typeface="Cabin"/>
                <a:cs typeface="Cabin"/>
                <a:sym typeface="Cabin"/>
              </a:defRPr>
            </a:lvl1pPr>
            <a:lvl2pPr marL="914400" lvl="1"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2pPr>
            <a:lvl3pPr marL="1371600" lvl="2"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3pPr>
            <a:lvl4pPr marL="1828800" lvl="3"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4pPr>
            <a:lvl5pPr marL="2286000" lvl="4"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5pPr>
            <a:lvl6pPr marL="2743200" lvl="5"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6pPr>
            <a:lvl7pPr marL="3200400" lvl="6"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7pPr>
            <a:lvl8pPr marL="3657600" lvl="7"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8pPr>
            <a:lvl9pPr marL="4114800" lvl="8" indent="-317500">
              <a:lnSpc>
                <a:spcPct val="100000"/>
              </a:lnSpc>
              <a:spcBef>
                <a:spcPts val="0"/>
              </a:spcBef>
              <a:spcAft>
                <a:spcPts val="0"/>
              </a:spcAft>
              <a:buClr>
                <a:schemeClr val="dk1"/>
              </a:buClr>
              <a:buSzPts val="1400"/>
              <a:buFont typeface="Cabin"/>
              <a:buChar char="■"/>
              <a:defRPr>
                <a:solidFill>
                  <a:schemeClr val="dk1"/>
                </a:solidFill>
                <a:latin typeface="Cabin"/>
                <a:ea typeface="Cabin"/>
                <a:cs typeface="Cabin"/>
                <a:sym typeface="Cabin"/>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1" r:id="rId3"/>
    <p:sldLayoutId id="2147483654" r:id="rId4"/>
    <p:sldLayoutId id="2147483656" r:id="rId5"/>
    <p:sldLayoutId id="2147483658" r:id="rId6"/>
    <p:sldLayoutId id="2147483659" r:id="rId7"/>
    <p:sldLayoutId id="2147483663" r:id="rId8"/>
    <p:sldLayoutId id="2147483675" r:id="rId9"/>
    <p:sldLayoutId id="2147483678" r:id="rId10"/>
    <p:sldLayoutId id="2147483679" r:id="rId11"/>
    <p:sldLayoutId id="2147483680" r:id="rId12"/>
    <p:sldLayoutId id="2147483681" r:id="rId13"/>
    <p:sldLayoutId id="214748368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7"/>
        <p:cNvGrpSpPr/>
        <p:nvPr/>
      </p:nvGrpSpPr>
      <p:grpSpPr>
        <a:xfrm>
          <a:off x="0" y="0"/>
          <a:ext cx="0" cy="0"/>
          <a:chOff x="0" y="0"/>
          <a:chExt cx="0" cy="0"/>
        </a:xfrm>
      </p:grpSpPr>
      <p:sp>
        <p:nvSpPr>
          <p:cNvPr id="228" name="Google Shape;228;p39"/>
          <p:cNvSpPr txBox="1">
            <a:spLocks noGrp="1"/>
          </p:cNvSpPr>
          <p:nvPr>
            <p:ph type="ctrTitle"/>
          </p:nvPr>
        </p:nvSpPr>
        <p:spPr>
          <a:xfrm>
            <a:off x="947799" y="817735"/>
            <a:ext cx="7599852" cy="2478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4800" dirty="0"/>
              <a:t>A CLOSE-KNIT COMMUNITY</a:t>
            </a:r>
            <a:br>
              <a:rPr lang="en" sz="4800" dirty="0"/>
            </a:br>
            <a:r>
              <a:rPr lang="en" sz="4800" dirty="0"/>
              <a:t>AMONG FEMALE MILL OPERATIVES</a:t>
            </a:r>
            <a:endParaRPr sz="4800" dirty="0"/>
          </a:p>
        </p:txBody>
      </p:sp>
      <p:sp>
        <p:nvSpPr>
          <p:cNvPr id="229" name="Google Shape;229;p39"/>
          <p:cNvSpPr txBox="1">
            <a:spLocks noGrp="1"/>
          </p:cNvSpPr>
          <p:nvPr>
            <p:ph type="subTitle" idx="1"/>
          </p:nvPr>
        </p:nvSpPr>
        <p:spPr>
          <a:xfrm>
            <a:off x="947798" y="3442375"/>
            <a:ext cx="7599851" cy="737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dirty="0"/>
              <a:t>Based on Dublin’s “Women, Work, and the Family: Female Operatives in the Lowell Mills”</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8"/>
          <p:cNvSpPr txBox="1">
            <a:spLocks noGrp="1"/>
          </p:cNvSpPr>
          <p:nvPr>
            <p:ph type="title"/>
          </p:nvPr>
        </p:nvSpPr>
        <p:spPr>
          <a:xfrm>
            <a:off x="968625" y="445025"/>
            <a:ext cx="7209900" cy="572700"/>
          </a:xfrm>
          <a:prstGeom prst="rect">
            <a:avLst/>
          </a:prstGeom>
        </p:spPr>
        <p:txBody>
          <a:bodyPr spcFirstLastPara="1" wrap="square" lIns="91425" tIns="91425" rIns="91425" bIns="91425" anchor="t" anchorCtr="0">
            <a:noAutofit/>
          </a:bodyPr>
          <a:lstStyle/>
          <a:p>
            <a:pPr lvl="0"/>
            <a:r>
              <a:rPr lang="en-US" altLang="zh-CN" dirty="0"/>
              <a:t>Q1: How the community was formed</a:t>
            </a:r>
            <a:endParaRPr dirty="0"/>
          </a:p>
        </p:txBody>
      </p:sp>
      <p:sp>
        <p:nvSpPr>
          <p:cNvPr id="306" name="Google Shape;306;p48"/>
          <p:cNvSpPr txBox="1">
            <a:spLocks noGrp="1"/>
          </p:cNvSpPr>
          <p:nvPr>
            <p:ph type="subTitle" idx="1"/>
          </p:nvPr>
        </p:nvSpPr>
        <p:spPr>
          <a:xfrm>
            <a:off x="968624" y="1357899"/>
            <a:ext cx="8073775" cy="2778671"/>
          </a:xfrm>
          <a:prstGeom prst="rect">
            <a:avLst/>
          </a:prstGeom>
        </p:spPr>
        <p:txBody>
          <a:bodyPr spcFirstLastPara="1" wrap="square" lIns="91425" tIns="91425" rIns="91425" bIns="91425" anchor="t" anchorCtr="0">
            <a:noAutofit/>
          </a:bodyPr>
          <a:lstStyle/>
          <a:p>
            <a:pPr marL="342900" lvl="0" algn="l" rtl="0">
              <a:spcBef>
                <a:spcPts val="0"/>
              </a:spcBef>
              <a:spcAft>
                <a:spcPts val="1200"/>
              </a:spcAft>
              <a:buFont typeface="Wingdings" pitchFamily="2" charset="2"/>
              <a:buChar char="n"/>
            </a:pPr>
            <a:r>
              <a:rPr lang="en" dirty="0"/>
              <a:t>Mutual dependence</a:t>
            </a:r>
          </a:p>
          <a:p>
            <a:pPr marL="342900" lvl="0" algn="l" rtl="0">
              <a:spcBef>
                <a:spcPts val="0"/>
              </a:spcBef>
              <a:spcAft>
                <a:spcPts val="1200"/>
              </a:spcAft>
              <a:buFont typeface="Wingdings" pitchFamily="2" charset="2"/>
              <a:buChar char="n"/>
            </a:pPr>
            <a:r>
              <a:rPr lang="en" dirty="0"/>
              <a:t>Separated from families</a:t>
            </a:r>
          </a:p>
          <a:p>
            <a:pPr marL="800100" lvl="1" algn="l">
              <a:spcAft>
                <a:spcPts val="1200"/>
              </a:spcAft>
              <a:buFont typeface="Wingdings" pitchFamily="2" charset="2"/>
              <a:buChar char="n"/>
            </a:pPr>
            <a:r>
              <a:rPr lang="en" sz="2000" dirty="0"/>
              <a:t>The absence of significant numbers of workers living in families contributed to the importance of the operative peer group.</a:t>
            </a:r>
          </a:p>
          <a:p>
            <a:pPr marL="342900" lvl="0" algn="l" rtl="0">
              <a:spcBef>
                <a:spcPts val="0"/>
              </a:spcBef>
              <a:spcAft>
                <a:spcPts val="1200"/>
              </a:spcAft>
              <a:buFont typeface="Wingdings" pitchFamily="2" charset="2"/>
              <a:buChar char="n"/>
            </a:pPr>
            <a:r>
              <a:rPr lang="en" dirty="0"/>
              <a:t>Isolated from men</a:t>
            </a:r>
            <a:endParaRPr dirty="0"/>
          </a:p>
        </p:txBody>
      </p:sp>
      <p:sp>
        <p:nvSpPr>
          <p:cNvPr id="314" name="Google Shape;314;p48"/>
          <p:cNvSpPr/>
          <p:nvPr/>
        </p:nvSpPr>
        <p:spPr>
          <a:xfrm>
            <a:off x="1054423" y="4503413"/>
            <a:ext cx="2667600" cy="9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0870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8"/>
          <p:cNvSpPr txBox="1">
            <a:spLocks noGrp="1"/>
          </p:cNvSpPr>
          <p:nvPr>
            <p:ph type="title"/>
          </p:nvPr>
        </p:nvSpPr>
        <p:spPr>
          <a:xfrm>
            <a:off x="968625" y="445025"/>
            <a:ext cx="7209900" cy="572700"/>
          </a:xfrm>
          <a:prstGeom prst="rect">
            <a:avLst/>
          </a:prstGeom>
        </p:spPr>
        <p:txBody>
          <a:bodyPr spcFirstLastPara="1" wrap="square" lIns="91425" tIns="91425" rIns="91425" bIns="91425" anchor="t" anchorCtr="0">
            <a:noAutofit/>
          </a:bodyPr>
          <a:lstStyle/>
          <a:p>
            <a:pPr lvl="0"/>
            <a:r>
              <a:rPr lang="en-US" altLang="zh-CN" dirty="0"/>
              <a:t>Q1: How the community was formed</a:t>
            </a:r>
            <a:endParaRPr dirty="0"/>
          </a:p>
        </p:txBody>
      </p:sp>
      <p:sp>
        <p:nvSpPr>
          <p:cNvPr id="306" name="Google Shape;306;p48"/>
          <p:cNvSpPr txBox="1">
            <a:spLocks noGrp="1"/>
          </p:cNvSpPr>
          <p:nvPr>
            <p:ph type="subTitle" idx="1"/>
          </p:nvPr>
        </p:nvSpPr>
        <p:spPr>
          <a:xfrm>
            <a:off x="968624" y="1357899"/>
            <a:ext cx="8073775" cy="2778671"/>
          </a:xfrm>
          <a:prstGeom prst="rect">
            <a:avLst/>
          </a:prstGeom>
        </p:spPr>
        <p:txBody>
          <a:bodyPr spcFirstLastPara="1" wrap="square" lIns="91425" tIns="91425" rIns="91425" bIns="91425" anchor="t" anchorCtr="0">
            <a:noAutofit/>
          </a:bodyPr>
          <a:lstStyle/>
          <a:p>
            <a:pPr marL="342900" lvl="0" algn="l" rtl="0">
              <a:spcBef>
                <a:spcPts val="0"/>
              </a:spcBef>
              <a:spcAft>
                <a:spcPts val="1200"/>
              </a:spcAft>
              <a:buFont typeface="Wingdings" pitchFamily="2" charset="2"/>
              <a:buChar char="n"/>
            </a:pPr>
            <a:r>
              <a:rPr lang="en" dirty="0"/>
              <a:t>Mutual dependence</a:t>
            </a:r>
          </a:p>
          <a:p>
            <a:pPr marL="342900" lvl="0" algn="l" rtl="0">
              <a:spcBef>
                <a:spcPts val="0"/>
              </a:spcBef>
              <a:spcAft>
                <a:spcPts val="1200"/>
              </a:spcAft>
              <a:buFont typeface="Wingdings" pitchFamily="2" charset="2"/>
              <a:buChar char="n"/>
            </a:pPr>
            <a:r>
              <a:rPr lang="en" dirty="0"/>
              <a:t>Separated from families</a:t>
            </a:r>
          </a:p>
          <a:p>
            <a:pPr marL="342900" lvl="0" algn="l" rtl="0">
              <a:spcBef>
                <a:spcPts val="0"/>
              </a:spcBef>
              <a:spcAft>
                <a:spcPts val="1200"/>
              </a:spcAft>
              <a:buFont typeface="Wingdings" pitchFamily="2" charset="2"/>
              <a:buChar char="n"/>
            </a:pPr>
            <a:r>
              <a:rPr lang="en" dirty="0"/>
              <a:t>Isolated from men</a:t>
            </a:r>
          </a:p>
          <a:p>
            <a:pPr marL="800100" lvl="1" algn="l">
              <a:spcAft>
                <a:spcPts val="1200"/>
              </a:spcAft>
              <a:buFont typeface="Wingdings" pitchFamily="2" charset="2"/>
              <a:buChar char="n"/>
            </a:pPr>
            <a:r>
              <a:rPr lang="en-US" sz="2000" dirty="0"/>
              <a:t>A</a:t>
            </a:r>
            <a:r>
              <a:rPr lang="en" sz="2000" dirty="0"/>
              <a:t> typical workroom: 2 male supervisors, 80 female operatives, children</a:t>
            </a:r>
          </a:p>
          <a:p>
            <a:pPr marL="800100" lvl="1" algn="l">
              <a:spcAft>
                <a:spcPts val="1200"/>
              </a:spcAft>
              <a:buFont typeface="Wingdings" pitchFamily="2" charset="2"/>
              <a:buChar char="n"/>
            </a:pPr>
            <a:r>
              <a:rPr lang="en" sz="2000" dirty="0"/>
              <a:t>Patterns of residence: company tenements, all-male/all-female boarding houses</a:t>
            </a:r>
          </a:p>
        </p:txBody>
      </p:sp>
      <p:sp>
        <p:nvSpPr>
          <p:cNvPr id="314" name="Google Shape;314;p48"/>
          <p:cNvSpPr/>
          <p:nvPr/>
        </p:nvSpPr>
        <p:spPr>
          <a:xfrm>
            <a:off x="1054423" y="4503413"/>
            <a:ext cx="2667600" cy="9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856210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8"/>
          <p:cNvSpPr txBox="1">
            <a:spLocks noGrp="1"/>
          </p:cNvSpPr>
          <p:nvPr>
            <p:ph type="title"/>
          </p:nvPr>
        </p:nvSpPr>
        <p:spPr>
          <a:xfrm>
            <a:off x="968625" y="445025"/>
            <a:ext cx="7209900" cy="572700"/>
          </a:xfrm>
          <a:prstGeom prst="rect">
            <a:avLst/>
          </a:prstGeom>
        </p:spPr>
        <p:txBody>
          <a:bodyPr spcFirstLastPara="1" wrap="square" lIns="91425" tIns="91425" rIns="91425" bIns="91425" anchor="t" anchorCtr="0">
            <a:noAutofit/>
          </a:bodyPr>
          <a:lstStyle/>
          <a:p>
            <a:pPr lvl="0"/>
            <a:r>
              <a:rPr lang="en-US" altLang="zh-CN" dirty="0"/>
              <a:t>Q2: What constituted the community</a:t>
            </a:r>
            <a:endParaRPr dirty="0"/>
          </a:p>
        </p:txBody>
      </p:sp>
      <p:sp>
        <p:nvSpPr>
          <p:cNvPr id="306" name="Google Shape;306;p48"/>
          <p:cNvSpPr txBox="1">
            <a:spLocks noGrp="1"/>
          </p:cNvSpPr>
          <p:nvPr>
            <p:ph type="subTitle" idx="1"/>
          </p:nvPr>
        </p:nvSpPr>
        <p:spPr>
          <a:xfrm>
            <a:off x="968624" y="1357899"/>
            <a:ext cx="8073775" cy="2778671"/>
          </a:xfrm>
          <a:prstGeom prst="rect">
            <a:avLst/>
          </a:prstGeom>
        </p:spPr>
        <p:txBody>
          <a:bodyPr spcFirstLastPara="1" wrap="square" lIns="91425" tIns="91425" rIns="91425" bIns="91425" anchor="t" anchorCtr="0">
            <a:noAutofit/>
          </a:bodyPr>
          <a:lstStyle/>
          <a:p>
            <a:pPr marL="342900" lvl="0" algn="l" rtl="0">
              <a:spcBef>
                <a:spcPts val="0"/>
              </a:spcBef>
              <a:spcAft>
                <a:spcPts val="1200"/>
              </a:spcAft>
              <a:buFont typeface="Wingdings" pitchFamily="2" charset="2"/>
              <a:buChar char="n"/>
            </a:pPr>
            <a:r>
              <a:rPr lang="en" dirty="0"/>
              <a:t>Female operatives</a:t>
            </a:r>
          </a:p>
          <a:p>
            <a:pPr marL="342900" lvl="0" algn="l" rtl="0">
              <a:spcBef>
                <a:spcPts val="0"/>
              </a:spcBef>
              <a:spcAft>
                <a:spcPts val="1200"/>
              </a:spcAft>
              <a:buFont typeface="Wingdings" pitchFamily="2" charset="2"/>
              <a:buChar char="n"/>
            </a:pPr>
            <a:r>
              <a:rPr lang="en" dirty="0"/>
              <a:t>Boarding houses</a:t>
            </a:r>
          </a:p>
          <a:p>
            <a:pPr marL="800100" lvl="1" algn="l">
              <a:spcAft>
                <a:spcPts val="1200"/>
              </a:spcAft>
              <a:buFont typeface="Wingdings" pitchFamily="2" charset="2"/>
              <a:buChar char="n"/>
            </a:pPr>
            <a:r>
              <a:rPr lang="en-US" sz="2000" dirty="0"/>
              <a:t>A</a:t>
            </a:r>
            <a:r>
              <a:rPr lang="en" sz="2000" dirty="0"/>
              <a:t> collective living situation</a:t>
            </a:r>
          </a:p>
          <a:p>
            <a:pPr marL="800100" lvl="1" algn="l">
              <a:spcAft>
                <a:spcPts val="1200"/>
              </a:spcAft>
              <a:buFont typeface="Wingdings" pitchFamily="2" charset="2"/>
              <a:buChar char="n"/>
            </a:pPr>
            <a:r>
              <a:rPr lang="en-US" sz="2000" dirty="0"/>
              <a:t>T</a:t>
            </a:r>
            <a:r>
              <a:rPr lang="en" sz="2000" dirty="0"/>
              <a:t>he center for social life of operatives</a:t>
            </a:r>
          </a:p>
          <a:p>
            <a:pPr marL="800100" lvl="1" algn="l">
              <a:spcAft>
                <a:spcPts val="1200"/>
              </a:spcAft>
              <a:buFont typeface="Wingdings" pitchFamily="2" charset="2"/>
              <a:buChar char="n"/>
            </a:pPr>
            <a:r>
              <a:rPr lang="en-US" sz="2000" dirty="0"/>
              <a:t>W</a:t>
            </a:r>
            <a:r>
              <a:rPr lang="en" sz="2000" dirty="0"/>
              <a:t>here New comer’s first contact with fellow operatives took place</a:t>
            </a:r>
          </a:p>
          <a:p>
            <a:pPr marL="800100" lvl="1" algn="l">
              <a:spcAft>
                <a:spcPts val="1200"/>
              </a:spcAft>
              <a:buFont typeface="Wingdings" pitchFamily="2" charset="2"/>
              <a:buChar char="n"/>
            </a:pPr>
            <a:r>
              <a:rPr lang="en" sz="2000" dirty="0"/>
              <a:t>Focal points of female labor protests (chart)</a:t>
            </a:r>
          </a:p>
          <a:p>
            <a:pPr marL="342900" lvl="0" algn="l" rtl="0">
              <a:spcBef>
                <a:spcPts val="0"/>
              </a:spcBef>
              <a:spcAft>
                <a:spcPts val="1200"/>
              </a:spcAft>
              <a:buFont typeface="Wingdings" pitchFamily="2" charset="2"/>
              <a:buChar char="n"/>
            </a:pPr>
            <a:r>
              <a:rPr lang="en" dirty="0"/>
              <a:t>Committees</a:t>
            </a:r>
          </a:p>
        </p:txBody>
      </p:sp>
      <p:sp>
        <p:nvSpPr>
          <p:cNvPr id="314" name="Google Shape;314;p48"/>
          <p:cNvSpPr/>
          <p:nvPr/>
        </p:nvSpPr>
        <p:spPr>
          <a:xfrm>
            <a:off x="1054423" y="4503413"/>
            <a:ext cx="2667600" cy="9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056686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aphicFrame>
        <p:nvGraphicFramePr>
          <p:cNvPr id="3" name="图表 2">
            <a:extLst>
              <a:ext uri="{FF2B5EF4-FFF2-40B4-BE49-F238E27FC236}">
                <a16:creationId xmlns:a16="http://schemas.microsoft.com/office/drawing/2014/main" id="{3516BB0A-6FEC-0B48-90B3-2C571A461C10}"/>
              </a:ext>
            </a:extLst>
          </p:cNvPr>
          <p:cNvGraphicFramePr/>
          <p:nvPr>
            <p:extLst>
              <p:ext uri="{D42A27DB-BD31-4B8C-83A1-F6EECF244321}">
                <p14:modId xmlns:p14="http://schemas.microsoft.com/office/powerpoint/2010/main" val="2215616718"/>
              </p:ext>
            </p:extLst>
          </p:nvPr>
        </p:nvGraphicFramePr>
        <p:xfrm>
          <a:off x="787399" y="955675"/>
          <a:ext cx="7569201" cy="323215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997275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4" name="图片 3">
            <a:extLst>
              <a:ext uri="{FF2B5EF4-FFF2-40B4-BE49-F238E27FC236}">
                <a16:creationId xmlns:a16="http://schemas.microsoft.com/office/drawing/2014/main" id="{C007E888-693D-8949-AE09-FD18DDF84892}"/>
              </a:ext>
            </a:extLst>
          </p:cNvPr>
          <p:cNvPicPr>
            <a:picLocks noChangeAspect="1"/>
          </p:cNvPicPr>
          <p:nvPr/>
        </p:nvPicPr>
        <p:blipFill>
          <a:blip r:embed="rId3"/>
          <a:stretch>
            <a:fillRect/>
          </a:stretch>
        </p:blipFill>
        <p:spPr>
          <a:xfrm>
            <a:off x="1157515" y="126546"/>
            <a:ext cx="6520542" cy="4890407"/>
          </a:xfrm>
          <a:prstGeom prst="rect">
            <a:avLst/>
          </a:prstGeom>
        </p:spPr>
      </p:pic>
    </p:spTree>
    <p:extLst>
      <p:ext uri="{BB962C8B-B14F-4D97-AF65-F5344CB8AC3E}">
        <p14:creationId xmlns:p14="http://schemas.microsoft.com/office/powerpoint/2010/main" val="16690941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pic>
        <p:nvPicPr>
          <p:cNvPr id="4" name="图片 3">
            <a:extLst>
              <a:ext uri="{FF2B5EF4-FFF2-40B4-BE49-F238E27FC236}">
                <a16:creationId xmlns:a16="http://schemas.microsoft.com/office/drawing/2014/main" id="{DD72C134-996F-5A41-9365-9C1BDC11E49D}"/>
              </a:ext>
            </a:extLst>
          </p:cNvPr>
          <p:cNvPicPr>
            <a:picLocks noChangeAspect="1"/>
          </p:cNvPicPr>
          <p:nvPr/>
        </p:nvPicPr>
        <p:blipFill>
          <a:blip r:embed="rId3"/>
          <a:stretch>
            <a:fillRect/>
          </a:stretch>
        </p:blipFill>
        <p:spPr>
          <a:xfrm>
            <a:off x="0" y="4253"/>
            <a:ext cx="9144000" cy="5134993"/>
          </a:xfrm>
          <a:prstGeom prst="rect">
            <a:avLst/>
          </a:prstGeom>
        </p:spPr>
      </p:pic>
    </p:spTree>
    <p:extLst>
      <p:ext uri="{BB962C8B-B14F-4D97-AF65-F5344CB8AC3E}">
        <p14:creationId xmlns:p14="http://schemas.microsoft.com/office/powerpoint/2010/main" val="26894250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8"/>
          <p:cNvSpPr txBox="1">
            <a:spLocks noGrp="1"/>
          </p:cNvSpPr>
          <p:nvPr>
            <p:ph type="title"/>
          </p:nvPr>
        </p:nvSpPr>
        <p:spPr>
          <a:xfrm>
            <a:off x="968625" y="445025"/>
            <a:ext cx="7209900" cy="572700"/>
          </a:xfrm>
          <a:prstGeom prst="rect">
            <a:avLst/>
          </a:prstGeom>
        </p:spPr>
        <p:txBody>
          <a:bodyPr spcFirstLastPara="1" wrap="square" lIns="91425" tIns="91425" rIns="91425" bIns="91425" anchor="t" anchorCtr="0">
            <a:noAutofit/>
          </a:bodyPr>
          <a:lstStyle/>
          <a:p>
            <a:pPr lvl="0"/>
            <a:r>
              <a:rPr lang="en-US" altLang="zh-CN" dirty="0"/>
              <a:t>Q2: What constituted the community</a:t>
            </a:r>
            <a:endParaRPr dirty="0"/>
          </a:p>
        </p:txBody>
      </p:sp>
      <p:sp>
        <p:nvSpPr>
          <p:cNvPr id="306" name="Google Shape;306;p48"/>
          <p:cNvSpPr txBox="1">
            <a:spLocks noGrp="1"/>
          </p:cNvSpPr>
          <p:nvPr>
            <p:ph type="subTitle" idx="1"/>
          </p:nvPr>
        </p:nvSpPr>
        <p:spPr>
          <a:xfrm>
            <a:off x="968624" y="1357899"/>
            <a:ext cx="8073775" cy="2778671"/>
          </a:xfrm>
          <a:prstGeom prst="rect">
            <a:avLst/>
          </a:prstGeom>
        </p:spPr>
        <p:txBody>
          <a:bodyPr spcFirstLastPara="1" wrap="square" lIns="91425" tIns="91425" rIns="91425" bIns="91425" anchor="t" anchorCtr="0">
            <a:noAutofit/>
          </a:bodyPr>
          <a:lstStyle/>
          <a:p>
            <a:pPr marL="342900" lvl="0" algn="l" rtl="0">
              <a:spcBef>
                <a:spcPts val="0"/>
              </a:spcBef>
              <a:spcAft>
                <a:spcPts val="1200"/>
              </a:spcAft>
              <a:buFont typeface="Wingdings" pitchFamily="2" charset="2"/>
              <a:buChar char="n"/>
            </a:pPr>
            <a:r>
              <a:rPr lang="en" dirty="0"/>
              <a:t>Female operatives</a:t>
            </a:r>
          </a:p>
          <a:p>
            <a:pPr marL="342900" lvl="0" algn="l" rtl="0">
              <a:spcBef>
                <a:spcPts val="0"/>
              </a:spcBef>
              <a:spcAft>
                <a:spcPts val="1200"/>
              </a:spcAft>
              <a:buFont typeface="Wingdings" pitchFamily="2" charset="2"/>
              <a:buChar char="n"/>
            </a:pPr>
            <a:r>
              <a:rPr lang="en" dirty="0"/>
              <a:t>Boarding houses</a:t>
            </a:r>
          </a:p>
          <a:p>
            <a:pPr marL="800100" lvl="1" algn="l">
              <a:spcAft>
                <a:spcPts val="1200"/>
              </a:spcAft>
              <a:buFont typeface="Wingdings" pitchFamily="2" charset="2"/>
              <a:buChar char="n"/>
            </a:pPr>
            <a:r>
              <a:rPr lang="en-US" sz="2000" dirty="0"/>
              <a:t>A</a:t>
            </a:r>
            <a:r>
              <a:rPr lang="en" sz="2000" dirty="0"/>
              <a:t> collective living situation</a:t>
            </a:r>
          </a:p>
          <a:p>
            <a:pPr marL="800100" lvl="1" algn="l">
              <a:spcAft>
                <a:spcPts val="1200"/>
              </a:spcAft>
              <a:buFont typeface="Wingdings" pitchFamily="2" charset="2"/>
              <a:buChar char="n"/>
            </a:pPr>
            <a:r>
              <a:rPr lang="en-US" sz="2000" dirty="0"/>
              <a:t>T</a:t>
            </a:r>
            <a:r>
              <a:rPr lang="en" sz="2000" dirty="0"/>
              <a:t>he center for social life of operatives</a:t>
            </a:r>
          </a:p>
          <a:p>
            <a:pPr marL="800100" lvl="1" algn="l">
              <a:spcAft>
                <a:spcPts val="1200"/>
              </a:spcAft>
              <a:buFont typeface="Wingdings" pitchFamily="2" charset="2"/>
              <a:buChar char="n"/>
            </a:pPr>
            <a:r>
              <a:rPr lang="en" sz="2000" dirty="0"/>
              <a:t>New comer’s first contact with fellow operatives took place here</a:t>
            </a:r>
          </a:p>
          <a:p>
            <a:pPr marL="800100" lvl="1" algn="l">
              <a:spcAft>
                <a:spcPts val="1200"/>
              </a:spcAft>
              <a:buFont typeface="Wingdings" pitchFamily="2" charset="2"/>
              <a:buChar char="n"/>
            </a:pPr>
            <a:r>
              <a:rPr lang="en" sz="2000" dirty="0"/>
              <a:t>Focal points of female labor protests</a:t>
            </a:r>
          </a:p>
          <a:p>
            <a:pPr marL="342900" lvl="0" algn="l" rtl="0">
              <a:spcBef>
                <a:spcPts val="0"/>
              </a:spcBef>
              <a:spcAft>
                <a:spcPts val="1200"/>
              </a:spcAft>
              <a:buFont typeface="Wingdings" pitchFamily="2" charset="2"/>
              <a:buChar char="n"/>
            </a:pPr>
            <a:r>
              <a:rPr lang="en" dirty="0"/>
              <a:t>Committees</a:t>
            </a:r>
          </a:p>
        </p:txBody>
      </p:sp>
      <p:sp>
        <p:nvSpPr>
          <p:cNvPr id="314" name="Google Shape;314;p48"/>
          <p:cNvSpPr/>
          <p:nvPr/>
        </p:nvSpPr>
        <p:spPr>
          <a:xfrm>
            <a:off x="1054423" y="4503413"/>
            <a:ext cx="2667600" cy="9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22024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8"/>
          <p:cNvSpPr txBox="1">
            <a:spLocks noGrp="1"/>
          </p:cNvSpPr>
          <p:nvPr>
            <p:ph type="title"/>
          </p:nvPr>
        </p:nvSpPr>
        <p:spPr>
          <a:xfrm>
            <a:off x="968625" y="445025"/>
            <a:ext cx="7209900" cy="572700"/>
          </a:xfrm>
          <a:prstGeom prst="rect">
            <a:avLst/>
          </a:prstGeom>
        </p:spPr>
        <p:txBody>
          <a:bodyPr spcFirstLastPara="1" wrap="square" lIns="91425" tIns="91425" rIns="91425" bIns="91425" anchor="t" anchorCtr="0">
            <a:noAutofit/>
          </a:bodyPr>
          <a:lstStyle/>
          <a:p>
            <a:pPr lvl="0"/>
            <a:r>
              <a:rPr lang="en-US" altLang="zh-CN" dirty="0"/>
              <a:t>Q3: What was the community’s influence</a:t>
            </a:r>
            <a:endParaRPr dirty="0"/>
          </a:p>
        </p:txBody>
      </p:sp>
      <p:sp>
        <p:nvSpPr>
          <p:cNvPr id="306" name="Google Shape;306;p48"/>
          <p:cNvSpPr txBox="1">
            <a:spLocks noGrp="1"/>
          </p:cNvSpPr>
          <p:nvPr>
            <p:ph type="subTitle" idx="1"/>
          </p:nvPr>
        </p:nvSpPr>
        <p:spPr>
          <a:xfrm>
            <a:off x="391886" y="1357899"/>
            <a:ext cx="8650513" cy="2778671"/>
          </a:xfrm>
          <a:prstGeom prst="rect">
            <a:avLst/>
          </a:prstGeom>
        </p:spPr>
        <p:txBody>
          <a:bodyPr spcFirstLastPara="1" wrap="square" lIns="91425" tIns="91425" rIns="91425" bIns="91425" anchor="t" anchorCtr="0">
            <a:noAutofit/>
          </a:bodyPr>
          <a:lstStyle/>
          <a:p>
            <a:pPr marL="342900" lvl="0" algn="l" rtl="0">
              <a:spcBef>
                <a:spcPts val="0"/>
              </a:spcBef>
              <a:spcAft>
                <a:spcPts val="1200"/>
              </a:spcAft>
              <a:buFont typeface="Wingdings" pitchFamily="2" charset="2"/>
              <a:buChar char="n"/>
            </a:pPr>
            <a:r>
              <a:rPr lang="en" dirty="0"/>
              <a:t>The pressure to conform to group patterns of speech and dress</a:t>
            </a:r>
          </a:p>
          <a:p>
            <a:pPr marL="342900" lvl="0" algn="l" rtl="0">
              <a:spcBef>
                <a:spcPts val="0"/>
              </a:spcBef>
              <a:spcAft>
                <a:spcPts val="1200"/>
              </a:spcAft>
              <a:buFont typeface="Wingdings" pitchFamily="2" charset="2"/>
              <a:buChar char="n"/>
            </a:pPr>
            <a:r>
              <a:rPr lang="en" dirty="0"/>
              <a:t>The enforcement of an unwritten code of moral conduct</a:t>
            </a:r>
          </a:p>
          <a:p>
            <a:pPr marL="342900" lvl="0" algn="l" rtl="0">
              <a:spcBef>
                <a:spcPts val="0"/>
              </a:spcBef>
              <a:spcAft>
                <a:spcPts val="1200"/>
              </a:spcAft>
              <a:buFont typeface="Wingdings" pitchFamily="2" charset="2"/>
              <a:buChar char="n"/>
            </a:pPr>
            <a:r>
              <a:rPr lang="en" dirty="0"/>
              <a:t>The promotion of campaigns and protests</a:t>
            </a:r>
          </a:p>
          <a:p>
            <a:pPr marL="800100" lvl="1" algn="l">
              <a:spcAft>
                <a:spcPts val="1200"/>
              </a:spcAft>
              <a:buFont typeface="Wingdings" pitchFamily="2" charset="2"/>
              <a:buChar char="n"/>
            </a:pPr>
            <a:r>
              <a:rPr lang="en" sz="2000" dirty="0"/>
              <a:t>1834-1836: Women operatives – the most vocal advocates of a reduction in work hour</a:t>
            </a:r>
          </a:p>
          <a:p>
            <a:pPr marL="800100" lvl="1" algn="l">
              <a:spcAft>
                <a:spcPts val="1200"/>
              </a:spcAft>
              <a:buFont typeface="Wingdings" pitchFamily="2" charset="2"/>
              <a:buChar char="n"/>
            </a:pPr>
            <a:r>
              <a:rPr lang="en" sz="2000" dirty="0"/>
              <a:t>1845: dominating the Ten-Hour Movement, ¾ of petition signers, the Lowell Female Labor Reform Association</a:t>
            </a:r>
          </a:p>
          <a:p>
            <a:pPr marL="342900" lvl="0" algn="l" rtl="0">
              <a:spcBef>
                <a:spcPts val="0"/>
              </a:spcBef>
              <a:spcAft>
                <a:spcPts val="1200"/>
              </a:spcAft>
              <a:buFont typeface="Wingdings" pitchFamily="2" charset="2"/>
              <a:buChar char="n"/>
            </a:pPr>
            <a:endParaRPr lang="en" dirty="0"/>
          </a:p>
        </p:txBody>
      </p:sp>
      <p:sp>
        <p:nvSpPr>
          <p:cNvPr id="314" name="Google Shape;314;p48"/>
          <p:cNvSpPr/>
          <p:nvPr/>
        </p:nvSpPr>
        <p:spPr>
          <a:xfrm>
            <a:off x="1054423" y="4503413"/>
            <a:ext cx="2667600" cy="9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8002185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48"/>
          <p:cNvSpPr txBox="1">
            <a:spLocks noGrp="1"/>
          </p:cNvSpPr>
          <p:nvPr>
            <p:ph type="title"/>
          </p:nvPr>
        </p:nvSpPr>
        <p:spPr>
          <a:xfrm>
            <a:off x="504168" y="434230"/>
            <a:ext cx="7914118" cy="572700"/>
          </a:xfrm>
          <a:prstGeom prst="rect">
            <a:avLst/>
          </a:prstGeom>
        </p:spPr>
        <p:txBody>
          <a:bodyPr spcFirstLastPara="1" wrap="square" lIns="91425" tIns="91425" rIns="91425" bIns="91425" anchor="t" anchorCtr="0">
            <a:noAutofit/>
          </a:bodyPr>
          <a:lstStyle/>
          <a:p>
            <a:pPr lvl="0"/>
            <a:r>
              <a:rPr lang="en-US" altLang="zh-CN" dirty="0"/>
              <a:t>Q4: Why the community changed after 1845</a:t>
            </a:r>
            <a:endParaRPr dirty="0"/>
          </a:p>
        </p:txBody>
      </p:sp>
      <p:sp>
        <p:nvSpPr>
          <p:cNvPr id="306" name="Google Shape;306;p48"/>
          <p:cNvSpPr txBox="1">
            <a:spLocks noGrp="1"/>
          </p:cNvSpPr>
          <p:nvPr>
            <p:ph type="subTitle" idx="1"/>
          </p:nvPr>
        </p:nvSpPr>
        <p:spPr>
          <a:xfrm>
            <a:off x="391886" y="1357899"/>
            <a:ext cx="8650513" cy="2778671"/>
          </a:xfrm>
          <a:prstGeom prst="rect">
            <a:avLst/>
          </a:prstGeom>
        </p:spPr>
        <p:txBody>
          <a:bodyPr spcFirstLastPara="1" wrap="square" lIns="91425" tIns="91425" rIns="91425" bIns="91425" anchor="t" anchorCtr="0">
            <a:noAutofit/>
          </a:bodyPr>
          <a:lstStyle/>
          <a:p>
            <a:pPr marL="342900" lvl="0" algn="l" rtl="0">
              <a:spcBef>
                <a:spcPts val="0"/>
              </a:spcBef>
              <a:spcAft>
                <a:spcPts val="1200"/>
              </a:spcAft>
              <a:buFont typeface="Wingdings" pitchFamily="2" charset="2"/>
              <a:buChar char="n"/>
            </a:pPr>
            <a:r>
              <a:rPr lang="en" dirty="0"/>
              <a:t>The changing make-up of the mill work force (chart)</a:t>
            </a:r>
          </a:p>
          <a:p>
            <a:pPr marL="342900" lvl="0" algn="l" rtl="0">
              <a:spcBef>
                <a:spcPts val="0"/>
              </a:spcBef>
              <a:spcAft>
                <a:spcPts val="1200"/>
              </a:spcAft>
              <a:buFont typeface="Wingdings" pitchFamily="2" charset="2"/>
              <a:buChar char="n"/>
            </a:pPr>
            <a:r>
              <a:rPr lang="en" dirty="0"/>
              <a:t>The declining importance of company boarding houses (chart)</a:t>
            </a:r>
          </a:p>
          <a:p>
            <a:pPr marL="800100" lvl="1" algn="l">
              <a:spcAft>
                <a:spcPts val="1200"/>
              </a:spcAft>
              <a:buFont typeface="Wingdings" pitchFamily="2" charset="2"/>
              <a:buChar char="n"/>
            </a:pPr>
            <a:r>
              <a:rPr lang="en-US" sz="2000" dirty="0"/>
              <a:t>G</a:t>
            </a:r>
            <a:r>
              <a:rPr lang="en" sz="2000" dirty="0" err="1"/>
              <a:t>rowth</a:t>
            </a:r>
            <a:r>
              <a:rPr lang="en" sz="2000" dirty="0"/>
              <a:t> of residence in private boarding houses and at home</a:t>
            </a:r>
          </a:p>
          <a:p>
            <a:pPr marL="342900" lvl="0" algn="l" rtl="0">
              <a:spcBef>
                <a:spcPts val="0"/>
              </a:spcBef>
              <a:spcAft>
                <a:spcPts val="1200"/>
              </a:spcAft>
              <a:buFont typeface="Wingdings" pitchFamily="2" charset="2"/>
              <a:buChar char="n"/>
            </a:pPr>
            <a:r>
              <a:rPr lang="en-US" dirty="0"/>
              <a:t>The </a:t>
            </a:r>
            <a:r>
              <a:rPr lang="en" dirty="0"/>
              <a:t>increasing number of males to perform work formerly done by women</a:t>
            </a:r>
          </a:p>
        </p:txBody>
      </p:sp>
      <p:sp>
        <p:nvSpPr>
          <p:cNvPr id="314" name="Google Shape;314;p48"/>
          <p:cNvSpPr/>
          <p:nvPr/>
        </p:nvSpPr>
        <p:spPr>
          <a:xfrm>
            <a:off x="1054423" y="4503413"/>
            <a:ext cx="2667600" cy="9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7372954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aphicFrame>
        <p:nvGraphicFramePr>
          <p:cNvPr id="5" name="表格 4">
            <a:extLst>
              <a:ext uri="{FF2B5EF4-FFF2-40B4-BE49-F238E27FC236}">
                <a16:creationId xmlns:a16="http://schemas.microsoft.com/office/drawing/2014/main" id="{259BF6EC-62D8-574B-8F15-DF650C818088}"/>
              </a:ext>
            </a:extLst>
          </p:cNvPr>
          <p:cNvGraphicFramePr>
            <a:graphicFrameLocks noGrp="1"/>
          </p:cNvGraphicFramePr>
          <p:nvPr>
            <p:extLst>
              <p:ext uri="{D42A27DB-BD31-4B8C-83A1-F6EECF244321}">
                <p14:modId xmlns:p14="http://schemas.microsoft.com/office/powerpoint/2010/main" val="1169794076"/>
              </p:ext>
            </p:extLst>
          </p:nvPr>
        </p:nvGraphicFramePr>
        <p:xfrm>
          <a:off x="1407886" y="1371055"/>
          <a:ext cx="6137616" cy="2929526"/>
        </p:xfrm>
        <a:graphic>
          <a:graphicData uri="http://schemas.openxmlformats.org/drawingml/2006/table">
            <a:tbl>
              <a:tblPr firstRow="1" firstCol="1" bandRow="1">
                <a:tableStyleId>{5940675A-B579-460E-94D1-54222C63F5DA}</a:tableStyleId>
              </a:tblPr>
              <a:tblGrid>
                <a:gridCol w="1223570">
                  <a:extLst>
                    <a:ext uri="{9D8B030D-6E8A-4147-A177-3AD203B41FA5}">
                      <a16:colId xmlns:a16="http://schemas.microsoft.com/office/drawing/2014/main" val="3797426596"/>
                    </a:ext>
                  </a:extLst>
                </a:gridCol>
                <a:gridCol w="4914046">
                  <a:extLst>
                    <a:ext uri="{9D8B030D-6E8A-4147-A177-3AD203B41FA5}">
                      <a16:colId xmlns:a16="http://schemas.microsoft.com/office/drawing/2014/main" val="4221458098"/>
                    </a:ext>
                  </a:extLst>
                </a:gridCol>
              </a:tblGrid>
              <a:tr h="1005855">
                <a:tc>
                  <a:txBody>
                    <a:bodyPr/>
                    <a:lstStyle/>
                    <a:p>
                      <a:pPr algn="r"/>
                      <a:r>
                        <a:rPr lang="en-US" sz="2400" kern="0" dirty="0">
                          <a:effectLst/>
                        </a:rPr>
                        <a:t>Year</a:t>
                      </a:r>
                      <a:endParaRPr 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nchor="ctr"/>
                </a:tc>
                <a:tc>
                  <a:txBody>
                    <a:bodyPr/>
                    <a:lstStyle/>
                    <a:p>
                      <a:pPr algn="r"/>
                      <a:r>
                        <a:rPr lang="en-US" sz="2400" kern="0" dirty="0">
                          <a:effectLst/>
                        </a:rPr>
                        <a:t>Foreign born operatives in Hamilton Company</a:t>
                      </a:r>
                      <a:endParaRPr 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406938774"/>
                  </a:ext>
                </a:extLst>
              </a:tr>
              <a:tr h="917816">
                <a:tc>
                  <a:txBody>
                    <a:bodyPr/>
                    <a:lstStyle/>
                    <a:p>
                      <a:pPr algn="r"/>
                      <a:r>
                        <a:rPr lang="en-US" sz="2400" kern="0">
                          <a:effectLst/>
                        </a:rPr>
                        <a:t>1836</a:t>
                      </a:r>
                      <a:endParaRPr lang="zh-CN"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nchor="ctr"/>
                </a:tc>
                <a:tc>
                  <a:txBody>
                    <a:bodyPr/>
                    <a:lstStyle/>
                    <a:p>
                      <a:pPr algn="r"/>
                      <a:r>
                        <a:rPr lang="en-US" sz="2400" kern="0">
                          <a:effectLst/>
                        </a:rPr>
                        <a:t>4%</a:t>
                      </a:r>
                      <a:endParaRPr lang="zh-CN"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892379414"/>
                  </a:ext>
                </a:extLst>
              </a:tr>
              <a:tr h="1005855">
                <a:tc>
                  <a:txBody>
                    <a:bodyPr/>
                    <a:lstStyle/>
                    <a:p>
                      <a:pPr algn="r"/>
                      <a:r>
                        <a:rPr lang="en-US" sz="2400" kern="0">
                          <a:effectLst/>
                        </a:rPr>
                        <a:t>1860</a:t>
                      </a:r>
                      <a:endParaRPr lang="zh-CN" sz="18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nchor="ctr"/>
                </a:tc>
                <a:tc>
                  <a: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lang="en-US" sz="2400" kern="0" dirty="0">
                          <a:effectLst/>
                        </a:rPr>
                        <a:t>62% (</a:t>
                      </a:r>
                      <a:r>
                        <a:rPr lang="en-US" altLang="zh-CN" sz="2400" kern="0" dirty="0">
                          <a:effectLst/>
                        </a:rPr>
                        <a:t>3/4 were Irish</a:t>
                      </a:r>
                      <a:r>
                        <a:rPr lang="en-US" sz="2400" kern="0" dirty="0">
                          <a:effectLst/>
                        </a:rPr>
                        <a:t>)</a:t>
                      </a:r>
                      <a:endParaRPr lang="zh-CN" sz="18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3756531470"/>
                  </a:ext>
                </a:extLst>
              </a:tr>
            </a:tbl>
          </a:graphicData>
        </a:graphic>
      </p:graphicFrame>
      <p:sp>
        <p:nvSpPr>
          <p:cNvPr id="6" name="文本框 5">
            <a:extLst>
              <a:ext uri="{FF2B5EF4-FFF2-40B4-BE49-F238E27FC236}">
                <a16:creationId xmlns:a16="http://schemas.microsoft.com/office/drawing/2014/main" id="{A2BF3362-39F9-0943-830E-36308FC240B8}"/>
              </a:ext>
            </a:extLst>
          </p:cNvPr>
          <p:cNvSpPr txBox="1"/>
          <p:nvPr/>
        </p:nvSpPr>
        <p:spPr>
          <a:xfrm>
            <a:off x="907142" y="842919"/>
            <a:ext cx="7329715" cy="400110"/>
          </a:xfrm>
          <a:prstGeom prst="rect">
            <a:avLst/>
          </a:prstGeom>
          <a:noFill/>
        </p:spPr>
        <p:txBody>
          <a:bodyPr wrap="square" rtlCol="0">
            <a:spAutoFit/>
          </a:bodyPr>
          <a:lstStyle/>
          <a:p>
            <a:r>
              <a:rPr lang="en-US" altLang="zh-CN" sz="2000" dirty="0"/>
              <a:t>Proportion of foreign born employed at the Hamilton Company</a:t>
            </a:r>
            <a:r>
              <a:rPr lang="zh-CN" altLang="zh-CN" sz="2000" dirty="0"/>
              <a:t> </a:t>
            </a:r>
            <a:endParaRPr kumimoji="1" lang="zh-CN" altLang="en-US" sz="2000" dirty="0"/>
          </a:p>
        </p:txBody>
      </p:sp>
    </p:spTree>
    <p:extLst>
      <p:ext uri="{BB962C8B-B14F-4D97-AF65-F5344CB8AC3E}">
        <p14:creationId xmlns:p14="http://schemas.microsoft.com/office/powerpoint/2010/main" val="35558464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3" name="图片 2">
            <a:extLst>
              <a:ext uri="{FF2B5EF4-FFF2-40B4-BE49-F238E27FC236}">
                <a16:creationId xmlns:a16="http://schemas.microsoft.com/office/drawing/2014/main" id="{A9E91151-C1F8-4147-AA64-2F5C87A8D52C}"/>
              </a:ext>
            </a:extLst>
          </p:cNvPr>
          <p:cNvPicPr>
            <a:picLocks noChangeAspect="1"/>
          </p:cNvPicPr>
          <p:nvPr/>
        </p:nvPicPr>
        <p:blipFill>
          <a:blip r:embed="rId3"/>
          <a:stretch>
            <a:fillRect/>
          </a:stretch>
        </p:blipFill>
        <p:spPr>
          <a:xfrm>
            <a:off x="14514" y="452315"/>
            <a:ext cx="9144000" cy="3938337"/>
          </a:xfrm>
          <a:prstGeom prst="rect">
            <a:avLst/>
          </a:prstGeom>
        </p:spPr>
      </p:pic>
    </p:spTree>
    <p:extLst>
      <p:ext uri="{BB962C8B-B14F-4D97-AF65-F5344CB8AC3E}">
        <p14:creationId xmlns:p14="http://schemas.microsoft.com/office/powerpoint/2010/main" val="13559331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6" name="文本框 5">
            <a:extLst>
              <a:ext uri="{FF2B5EF4-FFF2-40B4-BE49-F238E27FC236}">
                <a16:creationId xmlns:a16="http://schemas.microsoft.com/office/drawing/2014/main" id="{A2BF3362-39F9-0943-830E-36308FC240B8}"/>
              </a:ext>
            </a:extLst>
          </p:cNvPr>
          <p:cNvSpPr txBox="1"/>
          <p:nvPr/>
        </p:nvSpPr>
        <p:spPr>
          <a:xfrm>
            <a:off x="1386113" y="866715"/>
            <a:ext cx="7329715" cy="400110"/>
          </a:xfrm>
          <a:prstGeom prst="rect">
            <a:avLst/>
          </a:prstGeom>
          <a:noFill/>
        </p:spPr>
        <p:txBody>
          <a:bodyPr wrap="square" rtlCol="0">
            <a:spAutoFit/>
          </a:bodyPr>
          <a:lstStyle/>
          <a:p>
            <a:r>
              <a:rPr lang="en-US" altLang="zh-CN" sz="2000" dirty="0"/>
              <a:t>Proportion of female operatives lived in boarding houses</a:t>
            </a:r>
            <a:endParaRPr kumimoji="1" lang="zh-CN" altLang="en-US" sz="2000" dirty="0"/>
          </a:p>
        </p:txBody>
      </p:sp>
      <p:graphicFrame>
        <p:nvGraphicFramePr>
          <p:cNvPr id="2" name="表格 1">
            <a:extLst>
              <a:ext uri="{FF2B5EF4-FFF2-40B4-BE49-F238E27FC236}">
                <a16:creationId xmlns:a16="http://schemas.microsoft.com/office/drawing/2014/main" id="{13FBD36A-87F9-8D4D-9097-9C09FE80CCC0}"/>
              </a:ext>
            </a:extLst>
          </p:cNvPr>
          <p:cNvGraphicFramePr>
            <a:graphicFrameLocks noGrp="1"/>
          </p:cNvGraphicFramePr>
          <p:nvPr>
            <p:extLst>
              <p:ext uri="{D42A27DB-BD31-4B8C-83A1-F6EECF244321}">
                <p14:modId xmlns:p14="http://schemas.microsoft.com/office/powerpoint/2010/main" val="4018917576"/>
              </p:ext>
            </p:extLst>
          </p:nvPr>
        </p:nvGraphicFramePr>
        <p:xfrm>
          <a:off x="1810203" y="1654629"/>
          <a:ext cx="5523593" cy="2222046"/>
        </p:xfrm>
        <a:graphic>
          <a:graphicData uri="http://schemas.openxmlformats.org/drawingml/2006/table">
            <a:tbl>
              <a:tblPr firstRow="1" firstCol="1" bandRow="1">
                <a:tableStyleId>{5940675A-B579-460E-94D1-54222C63F5DA}</a:tableStyleId>
              </a:tblPr>
              <a:tblGrid>
                <a:gridCol w="1553029">
                  <a:extLst>
                    <a:ext uri="{9D8B030D-6E8A-4147-A177-3AD203B41FA5}">
                      <a16:colId xmlns:a16="http://schemas.microsoft.com/office/drawing/2014/main" val="2692007068"/>
                    </a:ext>
                  </a:extLst>
                </a:gridCol>
                <a:gridCol w="3970564">
                  <a:extLst>
                    <a:ext uri="{9D8B030D-6E8A-4147-A177-3AD203B41FA5}">
                      <a16:colId xmlns:a16="http://schemas.microsoft.com/office/drawing/2014/main" val="2376611122"/>
                    </a:ext>
                  </a:extLst>
                </a:gridCol>
              </a:tblGrid>
              <a:tr h="1111023">
                <a:tc>
                  <a:txBody>
                    <a:bodyPr/>
                    <a:lstStyle/>
                    <a:p>
                      <a:pPr algn="l"/>
                      <a:r>
                        <a:rPr lang="en-US" altLang="zh-CN" sz="2000" kern="0" dirty="0">
                          <a:effectLst/>
                          <a:latin typeface="DengXian" panose="02010600030101010101" pitchFamily="2" charset="-122"/>
                          <a:ea typeface="DengXian" panose="02010600030101010101" pitchFamily="2" charset="-122"/>
                          <a:cs typeface="Times New Roman" panose="02020603050405020304" pitchFamily="18" charset="0"/>
                        </a:rPr>
                        <a:t>1836</a:t>
                      </a:r>
                      <a:endParaRPr 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nchor="ctr"/>
                </a:tc>
                <a:tc>
                  <a:txBody>
                    <a:bodyPr/>
                    <a:lstStyle/>
                    <a:p>
                      <a:pPr algn="l"/>
                      <a:r>
                        <a:rPr lang="en-US" sz="2000" kern="0" dirty="0">
                          <a:effectLst/>
                        </a:rPr>
                        <a:t>3/4 of female operatives in company boarding houses</a:t>
                      </a:r>
                      <a:endParaRPr 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58249309"/>
                  </a:ext>
                </a:extLst>
              </a:tr>
              <a:tr h="1111023">
                <a:tc>
                  <a:txBody>
                    <a:bodyPr/>
                    <a:lstStyle/>
                    <a:p>
                      <a:pPr algn="l"/>
                      <a:r>
                        <a:rPr lang="en-US" altLang="zh-CN" sz="2000" kern="0" dirty="0">
                          <a:effectLst/>
                          <a:latin typeface="DengXian" panose="02010600030101010101" pitchFamily="2" charset="-122"/>
                          <a:ea typeface="DengXian" panose="02010600030101010101" pitchFamily="2" charset="-122"/>
                          <a:cs typeface="Times New Roman" panose="02020603050405020304" pitchFamily="18" charset="0"/>
                        </a:rPr>
                        <a:t>1860</a:t>
                      </a:r>
                      <a:endParaRPr 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nchor="ctr"/>
                </a:tc>
                <a:tc>
                  <a:txBody>
                    <a:bodyPr/>
                    <a:lstStyle/>
                    <a:p>
                      <a:pPr algn="l"/>
                      <a:r>
                        <a:rPr lang="en-US" sz="2000" kern="0" dirty="0">
                          <a:effectLst/>
                        </a:rPr>
                        <a:t>1/3 of female operatives in company boarding houses</a:t>
                      </a:r>
                      <a:endParaRPr 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18675243"/>
                  </a:ext>
                </a:extLst>
              </a:tr>
            </a:tbl>
          </a:graphicData>
        </a:graphic>
      </p:graphicFrame>
    </p:spTree>
    <p:extLst>
      <p:ext uri="{BB962C8B-B14F-4D97-AF65-F5344CB8AC3E}">
        <p14:creationId xmlns:p14="http://schemas.microsoft.com/office/powerpoint/2010/main" val="377439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18"/>
        <p:cNvGrpSpPr/>
        <p:nvPr/>
      </p:nvGrpSpPr>
      <p:grpSpPr>
        <a:xfrm>
          <a:off x="0" y="0"/>
          <a:ext cx="0" cy="0"/>
          <a:chOff x="0" y="0"/>
          <a:chExt cx="0" cy="0"/>
        </a:xfrm>
      </p:grpSpPr>
      <p:sp>
        <p:nvSpPr>
          <p:cNvPr id="319" name="Google Shape;319;p49"/>
          <p:cNvSpPr txBox="1">
            <a:spLocks noGrp="1"/>
          </p:cNvSpPr>
          <p:nvPr>
            <p:ph type="title"/>
          </p:nvPr>
        </p:nvSpPr>
        <p:spPr>
          <a:xfrm>
            <a:off x="713225" y="445025"/>
            <a:ext cx="77175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dirty="0"/>
              <a:t>Q5: What was the implication of nativity on the community</a:t>
            </a:r>
            <a:endParaRPr dirty="0"/>
          </a:p>
        </p:txBody>
      </p:sp>
      <p:sp>
        <p:nvSpPr>
          <p:cNvPr id="321" name="Google Shape;321;p49"/>
          <p:cNvSpPr txBox="1">
            <a:spLocks noGrp="1"/>
          </p:cNvSpPr>
          <p:nvPr>
            <p:ph type="body" idx="2"/>
          </p:nvPr>
        </p:nvSpPr>
        <p:spPr>
          <a:xfrm>
            <a:off x="5111050" y="2483025"/>
            <a:ext cx="2298300" cy="1094100"/>
          </a:xfrm>
          <a:prstGeom prst="rect">
            <a:avLst/>
          </a:prstGeom>
        </p:spPr>
        <p:txBody>
          <a:bodyPr spcFirstLastPara="1" wrap="square" lIns="91425" tIns="91425" rIns="91425" bIns="91425" anchor="t" anchorCtr="0">
            <a:noAutofit/>
          </a:bodyPr>
          <a:lstStyle/>
          <a:p>
            <a:pPr marL="0" lvl="0" indent="0" algn="ctr" rtl="0">
              <a:spcBef>
                <a:spcPts val="0"/>
              </a:spcBef>
              <a:spcAft>
                <a:spcPts val="1600"/>
              </a:spcAft>
              <a:buClr>
                <a:schemeClr val="dk1"/>
              </a:buClr>
              <a:buSzPts val="1100"/>
              <a:buFont typeface="Arial"/>
              <a:buNone/>
            </a:pPr>
            <a:r>
              <a:rPr lang="en-US" dirty="0"/>
              <a:t>C</a:t>
            </a:r>
            <a:r>
              <a:rPr lang="en" dirty="0" err="1"/>
              <a:t>ame</a:t>
            </a:r>
            <a:r>
              <a:rPr lang="en" dirty="0"/>
              <a:t> with families</a:t>
            </a:r>
          </a:p>
          <a:p>
            <a:pPr marL="0" lvl="0" indent="0" algn="ctr" rtl="0">
              <a:spcBef>
                <a:spcPts val="0"/>
              </a:spcBef>
              <a:spcAft>
                <a:spcPts val="1600"/>
              </a:spcAft>
              <a:buClr>
                <a:schemeClr val="dk1"/>
              </a:buClr>
              <a:buSzPts val="1100"/>
              <a:buFont typeface="Arial"/>
              <a:buNone/>
            </a:pPr>
            <a:r>
              <a:rPr lang="en-US" dirty="0"/>
              <a:t>Reside</a:t>
            </a:r>
            <a:r>
              <a:rPr lang="en" dirty="0"/>
              <a:t>d with families</a:t>
            </a:r>
            <a:endParaRPr dirty="0"/>
          </a:p>
        </p:txBody>
      </p:sp>
      <p:sp>
        <p:nvSpPr>
          <p:cNvPr id="322" name="Google Shape;322;p49"/>
          <p:cNvSpPr txBox="1">
            <a:spLocks noGrp="1"/>
          </p:cNvSpPr>
          <p:nvPr>
            <p:ph type="subTitle" idx="3"/>
          </p:nvPr>
        </p:nvSpPr>
        <p:spPr>
          <a:xfrm>
            <a:off x="1734600" y="1986050"/>
            <a:ext cx="2292000" cy="492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Yankee</a:t>
            </a:r>
            <a:endParaRPr dirty="0"/>
          </a:p>
        </p:txBody>
      </p:sp>
      <p:sp>
        <p:nvSpPr>
          <p:cNvPr id="323" name="Google Shape;323;p49"/>
          <p:cNvSpPr txBox="1">
            <a:spLocks noGrp="1"/>
          </p:cNvSpPr>
          <p:nvPr>
            <p:ph type="subTitle" idx="4"/>
          </p:nvPr>
        </p:nvSpPr>
        <p:spPr>
          <a:xfrm>
            <a:off x="5111050" y="1986050"/>
            <a:ext cx="2295000" cy="492300"/>
          </a:xfrm>
          <a:prstGeom prst="rect">
            <a:avLst/>
          </a:prstGeom>
        </p:spPr>
        <p:txBody>
          <a:bodyPr spcFirstLastPara="1" wrap="square" lIns="91425" tIns="91425" rIns="91425" bIns="91425" anchor="t" anchorCtr="0">
            <a:noAutofit/>
          </a:bodyPr>
          <a:lstStyle/>
          <a:p>
            <a:pPr marL="0" lvl="0" indent="0" algn="ctr" rtl="0">
              <a:spcBef>
                <a:spcPts val="0"/>
              </a:spcBef>
              <a:spcAft>
                <a:spcPts val="1200"/>
              </a:spcAft>
              <a:buNone/>
            </a:pPr>
            <a:r>
              <a:rPr lang="en" dirty="0"/>
              <a:t>Irish immigrants</a:t>
            </a:r>
            <a:endParaRPr dirty="0"/>
          </a:p>
        </p:txBody>
      </p:sp>
      <p:sp>
        <p:nvSpPr>
          <p:cNvPr id="4" name="文本框 3">
            <a:extLst>
              <a:ext uri="{FF2B5EF4-FFF2-40B4-BE49-F238E27FC236}">
                <a16:creationId xmlns:a16="http://schemas.microsoft.com/office/drawing/2014/main" id="{F96FB57F-7537-584F-8C90-7BD779C9F80C}"/>
              </a:ext>
            </a:extLst>
          </p:cNvPr>
          <p:cNvSpPr txBox="1"/>
          <p:nvPr/>
        </p:nvSpPr>
        <p:spPr>
          <a:xfrm>
            <a:off x="660672" y="3446675"/>
            <a:ext cx="6720114" cy="830997"/>
          </a:xfrm>
          <a:prstGeom prst="rect">
            <a:avLst/>
          </a:prstGeom>
          <a:noFill/>
        </p:spPr>
        <p:txBody>
          <a:bodyPr wrap="square" rtlCol="0">
            <a:spAutoFit/>
          </a:bodyPr>
          <a:lstStyle/>
          <a:p>
            <a:r>
              <a:rPr kumimoji="1" lang="en-US" altLang="zh-CN" sz="1600" dirty="0"/>
              <a:t>The general trend between 1836 and 1860 was </a:t>
            </a:r>
          </a:p>
          <a:p>
            <a:r>
              <a:rPr kumimoji="1" lang="en-US" altLang="zh-CN" sz="1600" dirty="0"/>
              <a:t>	the increase in residence at home</a:t>
            </a:r>
          </a:p>
          <a:p>
            <a:r>
              <a:rPr kumimoji="1" lang="en-US" altLang="zh-CN" sz="1600" dirty="0"/>
              <a:t>	the decrease in residence in company boarding houses</a:t>
            </a:r>
            <a:endParaRPr kumimoji="1" lang="zh-CN" altLang="en-US" sz="1600"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97"/>
        <p:cNvGrpSpPr/>
        <p:nvPr/>
      </p:nvGrpSpPr>
      <p:grpSpPr>
        <a:xfrm>
          <a:off x="0" y="0"/>
          <a:ext cx="0" cy="0"/>
          <a:chOff x="0" y="0"/>
          <a:chExt cx="0" cy="0"/>
        </a:xfrm>
      </p:grpSpPr>
      <p:sp>
        <p:nvSpPr>
          <p:cNvPr id="798" name="Google Shape;798;p75"/>
          <p:cNvSpPr txBox="1">
            <a:spLocks noGrp="1"/>
          </p:cNvSpPr>
          <p:nvPr>
            <p:ph type="title"/>
          </p:nvPr>
        </p:nvSpPr>
        <p:spPr>
          <a:xfrm>
            <a:off x="967175" y="448056"/>
            <a:ext cx="7035600" cy="674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Conclusion</a:t>
            </a:r>
            <a:endParaRPr dirty="0"/>
          </a:p>
        </p:txBody>
      </p:sp>
      <p:sp>
        <p:nvSpPr>
          <p:cNvPr id="799" name="Google Shape;799;p75"/>
          <p:cNvSpPr txBox="1">
            <a:spLocks noGrp="1"/>
          </p:cNvSpPr>
          <p:nvPr>
            <p:ph type="subTitle" idx="1"/>
          </p:nvPr>
        </p:nvSpPr>
        <p:spPr>
          <a:xfrm>
            <a:off x="967175" y="1231975"/>
            <a:ext cx="6826996" cy="3473100"/>
          </a:xfrm>
          <a:prstGeom prst="rect">
            <a:avLst/>
          </a:prstGeom>
        </p:spPr>
        <p:txBody>
          <a:bodyPr spcFirstLastPara="1" wrap="square" lIns="91425" tIns="91425" rIns="91425" bIns="91425" anchor="t" anchorCtr="0">
            <a:noAutofit/>
          </a:bodyPr>
          <a:lstStyle/>
          <a:p>
            <a:pPr marL="0" lvl="0" indent="0">
              <a:buClr>
                <a:schemeClr val="dk1"/>
              </a:buClr>
              <a:buSzPts val="1100"/>
              <a:buNone/>
            </a:pPr>
            <a:r>
              <a:rPr lang="en-US" altLang="zh-CN" dirty="0"/>
              <a:t>Segregation at work and in housing, coupled with the predominance of women in early Lowell, contributed to the growth of a distinct female operative community.</a:t>
            </a:r>
            <a:r>
              <a:rPr lang="zh-CN" altLang="zh-CN" dirty="0"/>
              <a:t> </a:t>
            </a:r>
            <a:endParaRPr b="1" dirty="0">
              <a:latin typeface="Fira Sans"/>
              <a:ea typeface="Fira Sans"/>
              <a:cs typeface="Fira Sans"/>
              <a:sym typeface="Fira Sans"/>
            </a:endParaRPr>
          </a:p>
          <a:p>
            <a:pPr marL="0" lvl="0" indent="0" algn="l" rtl="0">
              <a:spcBef>
                <a:spcPts val="0"/>
              </a:spcBef>
              <a:spcAft>
                <a:spcPts val="0"/>
              </a:spcAft>
              <a:buNone/>
            </a:pPr>
            <a:endParaRPr lang="en-US" dirty="0"/>
          </a:p>
          <a:p>
            <a:pPr marL="0" indent="0">
              <a:buNone/>
            </a:pPr>
            <a:r>
              <a:rPr lang="en-US" altLang="zh-CN" dirty="0"/>
              <a:t>Women could not have entirely private lives within the boarding house, they probably had to conform to group norms, whether these involved speech, clothing, relations with men, or attitudes towards the ten-hour day.</a:t>
            </a:r>
          </a:p>
          <a:p>
            <a:pPr marL="0" indent="0">
              <a:buNone/>
            </a:pPr>
            <a:endParaRPr lang="zh-CN" altLang="zh-CN" dirty="0"/>
          </a:p>
          <a:p>
            <a:pPr marL="0" indent="0">
              <a:buNone/>
            </a:pPr>
            <a:r>
              <a:rPr lang="en-US" altLang="zh-CN" dirty="0"/>
              <a:t>The decisive trend between 1836 and 1860 was the increase in the proportion of female operatives living at home with their families at the expense of the women residing in company boarding houses.</a:t>
            </a:r>
            <a:endParaRPr lang="zh-CN" altLang="zh-CN" dirty="0"/>
          </a:p>
          <a:p>
            <a:pPr marL="0" lvl="0" indent="0" algn="l" rtl="0">
              <a:spcBef>
                <a:spcPts val="0"/>
              </a:spcBef>
              <a:spcAft>
                <a:spcPts val="0"/>
              </a:spcAft>
              <a:buNone/>
            </a:pPr>
            <a:endParaRP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74"/>
        <p:cNvGrpSpPr/>
        <p:nvPr/>
      </p:nvGrpSpPr>
      <p:grpSpPr>
        <a:xfrm>
          <a:off x="0" y="0"/>
          <a:ext cx="0" cy="0"/>
          <a:chOff x="0" y="0"/>
          <a:chExt cx="0" cy="0"/>
        </a:xfrm>
      </p:grpSpPr>
      <p:sp>
        <p:nvSpPr>
          <p:cNvPr id="775" name="Google Shape;775;p74"/>
          <p:cNvSpPr txBox="1">
            <a:spLocks noGrp="1"/>
          </p:cNvSpPr>
          <p:nvPr>
            <p:ph type="subTitle" idx="1"/>
          </p:nvPr>
        </p:nvSpPr>
        <p:spPr>
          <a:xfrm>
            <a:off x="3767098" y="2009545"/>
            <a:ext cx="4196100" cy="9573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Clr>
                <a:schemeClr val="dk1"/>
              </a:buClr>
              <a:buSzPts val="1100"/>
              <a:buFont typeface="Arial"/>
              <a:buNone/>
            </a:pPr>
            <a:r>
              <a:rPr lang="en-US" dirty="0"/>
              <a:t>Presented by ZHANG Wei</a:t>
            </a:r>
          </a:p>
          <a:p>
            <a:pPr marL="0" lvl="0" indent="0" algn="r" rtl="0">
              <a:spcBef>
                <a:spcPts val="0"/>
              </a:spcBef>
              <a:spcAft>
                <a:spcPts val="0"/>
              </a:spcAft>
              <a:buClr>
                <a:schemeClr val="dk1"/>
              </a:buClr>
              <a:buSzPts val="1100"/>
              <a:buFont typeface="Arial"/>
              <a:buNone/>
            </a:pPr>
            <a:r>
              <a:rPr lang="en-US" dirty="0"/>
              <a:t>July 13, 2021</a:t>
            </a:r>
            <a:endParaRPr dirty="0"/>
          </a:p>
          <a:p>
            <a:pPr marL="0" lvl="0" indent="0" algn="l" rtl="0">
              <a:spcBef>
                <a:spcPts val="0"/>
              </a:spcBef>
              <a:spcAft>
                <a:spcPts val="1200"/>
              </a:spcAft>
              <a:buNone/>
            </a:pPr>
            <a:endParaRPr dirty="0"/>
          </a:p>
        </p:txBody>
      </p:sp>
      <p:sp>
        <p:nvSpPr>
          <p:cNvPr id="776" name="Google Shape;776;p74"/>
          <p:cNvSpPr txBox="1">
            <a:spLocks noGrp="1"/>
          </p:cNvSpPr>
          <p:nvPr>
            <p:ph type="title"/>
          </p:nvPr>
        </p:nvSpPr>
        <p:spPr>
          <a:xfrm>
            <a:off x="4124150" y="710648"/>
            <a:ext cx="3942300" cy="114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THANKS</a:t>
            </a:r>
            <a:endParaRPr/>
          </a:p>
        </p:txBody>
      </p:sp>
      <p:sp>
        <p:nvSpPr>
          <p:cNvPr id="778" name="Google Shape;778;p74"/>
          <p:cNvSpPr/>
          <p:nvPr/>
        </p:nvSpPr>
        <p:spPr>
          <a:xfrm>
            <a:off x="5295598" y="548638"/>
            <a:ext cx="2667600" cy="9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9" name="Google Shape;779;p74"/>
          <p:cNvSpPr/>
          <p:nvPr/>
        </p:nvSpPr>
        <p:spPr>
          <a:xfrm>
            <a:off x="5295598" y="4503413"/>
            <a:ext cx="2667600" cy="9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 name="图片 3">
            <a:extLst>
              <a:ext uri="{FF2B5EF4-FFF2-40B4-BE49-F238E27FC236}">
                <a16:creationId xmlns:a16="http://schemas.microsoft.com/office/drawing/2014/main" id="{638F0A27-A0FF-FB44-B441-5F3BF8D3A2B5}"/>
              </a:ext>
            </a:extLst>
          </p:cNvPr>
          <p:cNvPicPr>
            <a:picLocks noChangeAspect="1"/>
          </p:cNvPicPr>
          <p:nvPr/>
        </p:nvPicPr>
        <p:blipFill>
          <a:blip r:embed="rId3"/>
          <a:stretch>
            <a:fillRect/>
          </a:stretch>
        </p:blipFill>
        <p:spPr>
          <a:xfrm>
            <a:off x="858281" y="0"/>
            <a:ext cx="7427437" cy="5143500"/>
          </a:xfrm>
          <a:prstGeom prst="rect">
            <a:avLst/>
          </a:prstGeom>
        </p:spPr>
      </p:pic>
    </p:spTree>
    <p:extLst>
      <p:ext uri="{BB962C8B-B14F-4D97-AF65-F5344CB8AC3E}">
        <p14:creationId xmlns:p14="http://schemas.microsoft.com/office/powerpoint/2010/main" val="284439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3" name="图片 2">
            <a:extLst>
              <a:ext uri="{FF2B5EF4-FFF2-40B4-BE49-F238E27FC236}">
                <a16:creationId xmlns:a16="http://schemas.microsoft.com/office/drawing/2014/main" id="{69A5EC9D-D851-A949-84AD-BB72F23F2976}"/>
              </a:ext>
            </a:extLst>
          </p:cNvPr>
          <p:cNvPicPr>
            <a:picLocks noChangeAspect="1"/>
          </p:cNvPicPr>
          <p:nvPr/>
        </p:nvPicPr>
        <p:blipFill>
          <a:blip r:embed="rId3"/>
          <a:stretch>
            <a:fillRect/>
          </a:stretch>
        </p:blipFill>
        <p:spPr>
          <a:xfrm>
            <a:off x="1893794" y="-24230"/>
            <a:ext cx="5356411" cy="5191959"/>
          </a:xfrm>
          <a:prstGeom prst="rect">
            <a:avLst/>
          </a:prstGeom>
        </p:spPr>
      </p:pic>
    </p:spTree>
    <p:extLst>
      <p:ext uri="{BB962C8B-B14F-4D97-AF65-F5344CB8AC3E}">
        <p14:creationId xmlns:p14="http://schemas.microsoft.com/office/powerpoint/2010/main" val="1039249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5" name="Google Shape;235;p40"/>
          <p:cNvSpPr txBox="1">
            <a:spLocks noGrp="1"/>
          </p:cNvSpPr>
          <p:nvPr>
            <p:ph type="title"/>
          </p:nvPr>
        </p:nvSpPr>
        <p:spPr>
          <a:xfrm>
            <a:off x="954575" y="448056"/>
            <a:ext cx="7284900" cy="697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dirty="0"/>
              <a:t>DEVELOPMENTS OF FEMALE COMMUNITY</a:t>
            </a:r>
            <a:endParaRPr dirty="0"/>
          </a:p>
        </p:txBody>
      </p:sp>
      <p:sp>
        <p:nvSpPr>
          <p:cNvPr id="2" name="文本框 1">
            <a:extLst>
              <a:ext uri="{FF2B5EF4-FFF2-40B4-BE49-F238E27FC236}">
                <a16:creationId xmlns:a16="http://schemas.microsoft.com/office/drawing/2014/main" id="{F31B0E11-B9FF-A844-9ABB-AFBF22BBF36F}"/>
              </a:ext>
            </a:extLst>
          </p:cNvPr>
          <p:cNvSpPr txBox="1"/>
          <p:nvPr/>
        </p:nvSpPr>
        <p:spPr>
          <a:xfrm>
            <a:off x="965312" y="1145256"/>
            <a:ext cx="8178688" cy="4001095"/>
          </a:xfrm>
          <a:prstGeom prst="rect">
            <a:avLst/>
          </a:prstGeom>
          <a:noFill/>
        </p:spPr>
        <p:txBody>
          <a:bodyPr wrap="square" rtlCol="0">
            <a:spAutoFit/>
          </a:bodyPr>
          <a:lstStyle/>
          <a:p>
            <a:pPr lvl="0">
              <a:buClr>
                <a:schemeClr val="dk1"/>
              </a:buClr>
              <a:buSzPts val="1100"/>
            </a:pPr>
            <a:r>
              <a:rPr lang="en-US" altLang="zh-CN" sz="2400" dirty="0"/>
              <a:t>Divided into two time periods:</a:t>
            </a:r>
          </a:p>
          <a:p>
            <a:pPr lvl="0">
              <a:buClr>
                <a:schemeClr val="dk1"/>
              </a:buClr>
              <a:buSzPts val="1100"/>
            </a:pPr>
            <a:endParaRPr lang="en-US" altLang="zh-CN" sz="2400" dirty="0"/>
          </a:p>
          <a:p>
            <a:pPr lvl="1">
              <a:buClr>
                <a:schemeClr val="dk1"/>
              </a:buClr>
            </a:pPr>
            <a:r>
              <a:rPr lang="en-US" altLang="zh-CN" sz="2400" dirty="0"/>
              <a:t>In the 1830s</a:t>
            </a:r>
          </a:p>
          <a:p>
            <a:pPr marL="342900" lvl="4" indent="-342900">
              <a:buClr>
                <a:schemeClr val="dk1"/>
              </a:buClr>
              <a:buFont typeface="Wingdings" pitchFamily="2" charset="2"/>
              <a:buChar char="n"/>
            </a:pPr>
            <a:r>
              <a:rPr lang="en-US" altLang="zh-CN" sz="2400" dirty="0"/>
              <a:t>Young, single, native-born women</a:t>
            </a:r>
          </a:p>
          <a:p>
            <a:pPr marL="342900" lvl="1" indent="-342900">
              <a:buClr>
                <a:schemeClr val="dk1"/>
              </a:buClr>
              <a:buFont typeface="Wingdings" pitchFamily="2" charset="2"/>
              <a:buChar char="n"/>
            </a:pPr>
            <a:r>
              <a:rPr lang="en-US" altLang="zh-CN" sz="2400" dirty="0"/>
              <a:t>A period of growth and protests</a:t>
            </a:r>
          </a:p>
          <a:p>
            <a:pPr marL="342900" lvl="0" indent="-342900">
              <a:buClr>
                <a:schemeClr val="dk1"/>
              </a:buClr>
              <a:buFont typeface="Wingdings" pitchFamily="2" charset="2"/>
              <a:buChar char="n"/>
            </a:pPr>
            <a:endParaRPr lang="en-US" altLang="zh-CN" sz="2400" dirty="0"/>
          </a:p>
          <a:p>
            <a:pPr lvl="0">
              <a:buClr>
                <a:schemeClr val="dk1"/>
              </a:buClr>
            </a:pPr>
            <a:r>
              <a:rPr lang="en-US" altLang="zh-CN" sz="2400" dirty="0"/>
              <a:t>After 1845: </a:t>
            </a:r>
          </a:p>
          <a:p>
            <a:pPr marL="342900" lvl="1" indent="-342900">
              <a:buClr>
                <a:schemeClr val="dk1"/>
              </a:buClr>
              <a:buFont typeface="Wingdings" pitchFamily="2" charset="2"/>
              <a:buChar char="n"/>
            </a:pPr>
            <a:r>
              <a:rPr lang="en-US" altLang="zh-CN" sz="2400" dirty="0"/>
              <a:t>the growth of Irish Immigrant family workforce </a:t>
            </a:r>
          </a:p>
          <a:p>
            <a:pPr marL="342900" lvl="1" indent="-342900">
              <a:buClr>
                <a:schemeClr val="dk1"/>
              </a:buClr>
              <a:buFont typeface="Wingdings" pitchFamily="2" charset="2"/>
              <a:buChar char="n"/>
            </a:pPr>
            <a:r>
              <a:rPr lang="en-US" altLang="zh-CN" sz="2400" dirty="0"/>
              <a:t>the decline of Yankee community and the labor movement it nurtured</a:t>
            </a:r>
          </a:p>
          <a:p>
            <a:endParaRPr kumimoji="1" lang="zh-CN" alt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9"/>
        <p:cNvGrpSpPr/>
        <p:nvPr/>
      </p:nvGrpSpPr>
      <p:grpSpPr>
        <a:xfrm>
          <a:off x="0" y="0"/>
          <a:ext cx="0" cy="0"/>
          <a:chOff x="0" y="0"/>
          <a:chExt cx="0" cy="0"/>
        </a:xfrm>
      </p:grpSpPr>
      <p:sp>
        <p:nvSpPr>
          <p:cNvPr id="240" name="Google Shape;240;p41"/>
          <p:cNvSpPr txBox="1">
            <a:spLocks noGrp="1"/>
          </p:cNvSpPr>
          <p:nvPr>
            <p:ph type="title"/>
          </p:nvPr>
        </p:nvSpPr>
        <p:spPr>
          <a:xfrm>
            <a:off x="776800" y="445025"/>
            <a:ext cx="7616700" cy="5727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a:t>TABLE OF CONTENTS</a:t>
            </a:r>
            <a:endParaRPr/>
          </a:p>
        </p:txBody>
      </p:sp>
      <p:sp>
        <p:nvSpPr>
          <p:cNvPr id="241" name="Google Shape;241;p41"/>
          <p:cNvSpPr txBox="1">
            <a:spLocks noGrp="1"/>
          </p:cNvSpPr>
          <p:nvPr>
            <p:ph type="subTitle" idx="1"/>
          </p:nvPr>
        </p:nvSpPr>
        <p:spPr>
          <a:xfrm>
            <a:off x="727775" y="1255525"/>
            <a:ext cx="1871700" cy="84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How the community was formed</a:t>
            </a:r>
            <a:endParaRPr dirty="0"/>
          </a:p>
        </p:txBody>
      </p:sp>
      <p:sp>
        <p:nvSpPr>
          <p:cNvPr id="242" name="Google Shape;242;p41"/>
          <p:cNvSpPr txBox="1">
            <a:spLocks noGrp="1"/>
          </p:cNvSpPr>
          <p:nvPr>
            <p:ph type="subTitle" idx="2"/>
          </p:nvPr>
        </p:nvSpPr>
        <p:spPr>
          <a:xfrm>
            <a:off x="2935111" y="1255500"/>
            <a:ext cx="2230604" cy="841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dirty="0"/>
              <a:t>What constituted the community</a:t>
            </a:r>
            <a:endParaRPr dirty="0"/>
          </a:p>
        </p:txBody>
      </p:sp>
      <p:sp>
        <p:nvSpPr>
          <p:cNvPr id="243" name="Google Shape;243;p41"/>
          <p:cNvSpPr txBox="1">
            <a:spLocks noGrp="1"/>
          </p:cNvSpPr>
          <p:nvPr>
            <p:ph type="subTitle" idx="3"/>
          </p:nvPr>
        </p:nvSpPr>
        <p:spPr>
          <a:xfrm>
            <a:off x="727775" y="2976613"/>
            <a:ext cx="1871700" cy="84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US" dirty="0"/>
              <a:t>Why it changed after 1845</a:t>
            </a:r>
            <a:endParaRPr dirty="0"/>
          </a:p>
        </p:txBody>
      </p:sp>
      <p:sp>
        <p:nvSpPr>
          <p:cNvPr id="244" name="Google Shape;244;p41"/>
          <p:cNvSpPr txBox="1">
            <a:spLocks noGrp="1"/>
          </p:cNvSpPr>
          <p:nvPr>
            <p:ph type="subTitle" idx="4"/>
          </p:nvPr>
        </p:nvSpPr>
        <p:spPr>
          <a:xfrm>
            <a:off x="3294495" y="2976608"/>
            <a:ext cx="1871700" cy="841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r>
              <a:rPr lang="en" dirty="0"/>
              <a:t>implication of Irish immigrants</a:t>
            </a:r>
            <a:endParaRPr dirty="0"/>
          </a:p>
        </p:txBody>
      </p:sp>
      <p:sp>
        <p:nvSpPr>
          <p:cNvPr id="249" name="Google Shape;249;p41"/>
          <p:cNvSpPr txBox="1">
            <a:spLocks noGrp="1"/>
          </p:cNvSpPr>
          <p:nvPr>
            <p:ph type="title" idx="9"/>
          </p:nvPr>
        </p:nvSpPr>
        <p:spPr>
          <a:xfrm>
            <a:off x="2603695" y="1255525"/>
            <a:ext cx="686100" cy="63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01</a:t>
            </a:r>
            <a:endParaRPr/>
          </a:p>
        </p:txBody>
      </p:sp>
      <p:sp>
        <p:nvSpPr>
          <p:cNvPr id="250" name="Google Shape;250;p41"/>
          <p:cNvSpPr txBox="1">
            <a:spLocks noGrp="1"/>
          </p:cNvSpPr>
          <p:nvPr>
            <p:ph type="title" idx="13"/>
          </p:nvPr>
        </p:nvSpPr>
        <p:spPr>
          <a:xfrm>
            <a:off x="5169935" y="1255525"/>
            <a:ext cx="686100" cy="6342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02</a:t>
            </a:r>
            <a:endParaRPr/>
          </a:p>
        </p:txBody>
      </p:sp>
      <p:sp>
        <p:nvSpPr>
          <p:cNvPr id="251" name="Google Shape;251;p41"/>
          <p:cNvSpPr txBox="1">
            <a:spLocks noGrp="1"/>
          </p:cNvSpPr>
          <p:nvPr>
            <p:ph type="title" idx="14"/>
          </p:nvPr>
        </p:nvSpPr>
        <p:spPr>
          <a:xfrm>
            <a:off x="2603948" y="2976591"/>
            <a:ext cx="686100" cy="63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04</a:t>
            </a:r>
            <a:endParaRPr/>
          </a:p>
        </p:txBody>
      </p:sp>
      <p:sp>
        <p:nvSpPr>
          <p:cNvPr id="252" name="Google Shape;252;p41"/>
          <p:cNvSpPr txBox="1">
            <a:spLocks noGrp="1"/>
          </p:cNvSpPr>
          <p:nvPr>
            <p:ph type="title" idx="15"/>
          </p:nvPr>
        </p:nvSpPr>
        <p:spPr>
          <a:xfrm>
            <a:off x="5170655" y="2976588"/>
            <a:ext cx="686100" cy="63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dirty="0"/>
              <a:t>05</a:t>
            </a:r>
            <a:endParaRPr dirty="0"/>
          </a:p>
        </p:txBody>
      </p:sp>
      <p:sp>
        <p:nvSpPr>
          <p:cNvPr id="253" name="Google Shape;253;p41"/>
          <p:cNvSpPr txBox="1">
            <a:spLocks noGrp="1"/>
          </p:cNvSpPr>
          <p:nvPr>
            <p:ph type="subTitle" idx="16"/>
          </p:nvPr>
        </p:nvSpPr>
        <p:spPr>
          <a:xfrm>
            <a:off x="6299199" y="1255500"/>
            <a:ext cx="1432755" cy="841500"/>
          </a:xfrm>
          <a:prstGeom prst="rect">
            <a:avLst/>
          </a:prstGeom>
        </p:spPr>
        <p:txBody>
          <a:bodyPr spcFirstLastPara="1" wrap="square" lIns="91425" tIns="91425" rIns="91425" bIns="91425" anchor="t" anchorCtr="0">
            <a:noAutofit/>
          </a:bodyPr>
          <a:lstStyle/>
          <a:p>
            <a:pPr marL="0" lvl="0" indent="0" algn="r" rtl="0">
              <a:spcBef>
                <a:spcPts val="0"/>
              </a:spcBef>
              <a:spcAft>
                <a:spcPts val="1200"/>
              </a:spcAft>
              <a:buNone/>
            </a:pPr>
            <a:r>
              <a:rPr lang="en" dirty="0"/>
              <a:t>What were its impacts</a:t>
            </a:r>
            <a:endParaRPr dirty="0"/>
          </a:p>
        </p:txBody>
      </p:sp>
      <p:sp>
        <p:nvSpPr>
          <p:cNvPr id="257" name="Google Shape;257;p41"/>
          <p:cNvSpPr txBox="1">
            <a:spLocks noGrp="1"/>
          </p:cNvSpPr>
          <p:nvPr>
            <p:ph type="title" idx="20"/>
          </p:nvPr>
        </p:nvSpPr>
        <p:spPr>
          <a:xfrm>
            <a:off x="7736175" y="1255525"/>
            <a:ext cx="686100" cy="6342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03</a:t>
            </a:r>
            <a:endParaRPr/>
          </a:p>
        </p:txBody>
      </p:sp>
      <p:sp>
        <p:nvSpPr>
          <p:cNvPr id="37" name="Google Shape;244;p41">
            <a:extLst>
              <a:ext uri="{FF2B5EF4-FFF2-40B4-BE49-F238E27FC236}">
                <a16:creationId xmlns:a16="http://schemas.microsoft.com/office/drawing/2014/main" id="{990EB2DD-5710-B241-BDB2-1C4992C804C7}"/>
              </a:ext>
            </a:extLst>
          </p:cNvPr>
          <p:cNvSpPr txBox="1">
            <a:spLocks/>
          </p:cNvSpPr>
          <p:nvPr/>
        </p:nvSpPr>
        <p:spPr>
          <a:xfrm>
            <a:off x="5865675" y="2976588"/>
            <a:ext cx="1871700" cy="841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L="457200" marR="0" lvl="0" indent="-342900" algn="r" rtl="0">
              <a:lnSpc>
                <a:spcPct val="100000"/>
              </a:lnSpc>
              <a:spcBef>
                <a:spcPts val="0"/>
              </a:spcBef>
              <a:spcAft>
                <a:spcPts val="0"/>
              </a:spcAft>
              <a:buClr>
                <a:schemeClr val="dk1"/>
              </a:buClr>
              <a:buSzPts val="1800"/>
              <a:buFont typeface="Open Sans"/>
              <a:buNone/>
              <a:defRPr sz="2200" b="1" i="0" u="none" strike="noStrike" cap="none">
                <a:solidFill>
                  <a:schemeClr val="dk1"/>
                </a:solidFill>
                <a:latin typeface="Fira Sans"/>
                <a:ea typeface="Fira Sans"/>
                <a:cs typeface="Fira Sans"/>
                <a:sym typeface="Fira Sans"/>
              </a:defRPr>
            </a:lvl1pPr>
            <a:lvl2pPr marL="914400" marR="0" lvl="1"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2pPr>
            <a:lvl3pPr marL="1371600" marR="0" lvl="2"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3pPr>
            <a:lvl4pPr marL="1828800" marR="0" lvl="3"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4pPr>
            <a:lvl5pPr marL="2286000" marR="0" lvl="4"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5pPr>
            <a:lvl6pPr marL="2743200" marR="0" lvl="5"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6pPr>
            <a:lvl7pPr marL="3200400" marR="0" lvl="6"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7pPr>
            <a:lvl8pPr marL="3657600" marR="0" lvl="7"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8pPr>
            <a:lvl9pPr marL="4114800" marR="0" lvl="8" indent="-317500" algn="l" rtl="0">
              <a:lnSpc>
                <a:spcPct val="100000"/>
              </a:lnSpc>
              <a:spcBef>
                <a:spcPts val="0"/>
              </a:spcBef>
              <a:spcAft>
                <a:spcPts val="0"/>
              </a:spcAft>
              <a:buClr>
                <a:schemeClr val="dk1"/>
              </a:buClr>
              <a:buSzPts val="1400"/>
              <a:buFont typeface="Cabin"/>
              <a:buNone/>
              <a:defRPr sz="1400" b="0" i="0" u="none" strike="noStrike" cap="none">
                <a:solidFill>
                  <a:schemeClr val="dk1"/>
                </a:solidFill>
                <a:latin typeface="Cabin"/>
                <a:ea typeface="Cabin"/>
                <a:cs typeface="Cabin"/>
                <a:sym typeface="Cabin"/>
              </a:defRPr>
            </a:lvl9pPr>
          </a:lstStyle>
          <a:p>
            <a:pPr marL="0" indent="0"/>
            <a:r>
              <a:rPr lang="en-US" dirty="0"/>
              <a:t>Conclusion</a:t>
            </a:r>
          </a:p>
        </p:txBody>
      </p:sp>
      <p:sp>
        <p:nvSpPr>
          <p:cNvPr id="38" name="Google Shape;252;p41">
            <a:extLst>
              <a:ext uri="{FF2B5EF4-FFF2-40B4-BE49-F238E27FC236}">
                <a16:creationId xmlns:a16="http://schemas.microsoft.com/office/drawing/2014/main" id="{994D0AC4-1238-D846-9DCD-EF175539FB24}"/>
              </a:ext>
            </a:extLst>
          </p:cNvPr>
          <p:cNvSpPr txBox="1">
            <a:spLocks/>
          </p:cNvSpPr>
          <p:nvPr/>
        </p:nvSpPr>
        <p:spPr>
          <a:xfrm>
            <a:off x="7741835" y="2976568"/>
            <a:ext cx="686100" cy="634200"/>
          </a:xfrm>
          <a:prstGeom prst="rect">
            <a:avLst/>
          </a:prstGeom>
          <a:noFill/>
          <a:ln>
            <a:noFill/>
          </a:ln>
        </p:spPr>
        <p:txBody>
          <a:bodyPr spcFirstLastPara="1" wrap="square" lIns="91425" tIns="91425" rIns="91425" bIns="91425" anchor="b" anchorCtr="0">
            <a:noAutofit/>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1"/>
              </a:buClr>
              <a:buSzPts val="3000"/>
              <a:buFont typeface="Fira Sans"/>
              <a:buNone/>
              <a:defRPr sz="3000" b="1" i="0" u="none" strike="noStrike" cap="none">
                <a:solidFill>
                  <a:schemeClr val="lt1"/>
                </a:solidFill>
                <a:latin typeface="Fira Sans"/>
                <a:ea typeface="Fira Sans"/>
                <a:cs typeface="Fira Sans"/>
                <a:sym typeface="Fira Sans"/>
              </a:defRPr>
            </a:lvl1pPr>
            <a:lvl2pPr marR="0" lvl="1" algn="ctr" rtl="0">
              <a:lnSpc>
                <a:spcPct val="100000"/>
              </a:lnSpc>
              <a:spcBef>
                <a:spcPts val="0"/>
              </a:spcBef>
              <a:spcAft>
                <a:spcPts val="0"/>
              </a:spcAft>
              <a:buClr>
                <a:schemeClr val="dk1"/>
              </a:buClr>
              <a:buSzPts val="3000"/>
              <a:buFont typeface="Fira Sans"/>
              <a:buNone/>
              <a:defRPr sz="3000" b="1" i="0" u="none" strike="noStrike" cap="none">
                <a:solidFill>
                  <a:schemeClr val="dk1"/>
                </a:solidFill>
                <a:latin typeface="Fira Sans"/>
                <a:ea typeface="Fira Sans"/>
                <a:cs typeface="Fira Sans"/>
                <a:sym typeface="Fira Sans"/>
              </a:defRPr>
            </a:lvl2pPr>
            <a:lvl3pPr marR="0" lvl="2" algn="ctr" rtl="0">
              <a:lnSpc>
                <a:spcPct val="100000"/>
              </a:lnSpc>
              <a:spcBef>
                <a:spcPts val="0"/>
              </a:spcBef>
              <a:spcAft>
                <a:spcPts val="0"/>
              </a:spcAft>
              <a:buClr>
                <a:schemeClr val="dk1"/>
              </a:buClr>
              <a:buSzPts val="3000"/>
              <a:buFont typeface="Fira Sans"/>
              <a:buNone/>
              <a:defRPr sz="3000" b="1" i="0" u="none" strike="noStrike" cap="none">
                <a:solidFill>
                  <a:schemeClr val="dk1"/>
                </a:solidFill>
                <a:latin typeface="Fira Sans"/>
                <a:ea typeface="Fira Sans"/>
                <a:cs typeface="Fira Sans"/>
                <a:sym typeface="Fira Sans"/>
              </a:defRPr>
            </a:lvl3pPr>
            <a:lvl4pPr marR="0" lvl="3" algn="ctr" rtl="0">
              <a:lnSpc>
                <a:spcPct val="100000"/>
              </a:lnSpc>
              <a:spcBef>
                <a:spcPts val="0"/>
              </a:spcBef>
              <a:spcAft>
                <a:spcPts val="0"/>
              </a:spcAft>
              <a:buClr>
                <a:schemeClr val="dk1"/>
              </a:buClr>
              <a:buSzPts val="3000"/>
              <a:buFont typeface="Fira Sans"/>
              <a:buNone/>
              <a:defRPr sz="3000" b="1" i="0" u="none" strike="noStrike" cap="none">
                <a:solidFill>
                  <a:schemeClr val="dk1"/>
                </a:solidFill>
                <a:latin typeface="Fira Sans"/>
                <a:ea typeface="Fira Sans"/>
                <a:cs typeface="Fira Sans"/>
                <a:sym typeface="Fira Sans"/>
              </a:defRPr>
            </a:lvl4pPr>
            <a:lvl5pPr marR="0" lvl="4" algn="ctr" rtl="0">
              <a:lnSpc>
                <a:spcPct val="100000"/>
              </a:lnSpc>
              <a:spcBef>
                <a:spcPts val="0"/>
              </a:spcBef>
              <a:spcAft>
                <a:spcPts val="0"/>
              </a:spcAft>
              <a:buClr>
                <a:schemeClr val="dk1"/>
              </a:buClr>
              <a:buSzPts val="3000"/>
              <a:buFont typeface="Fira Sans"/>
              <a:buNone/>
              <a:defRPr sz="3000" b="1" i="0" u="none" strike="noStrike" cap="none">
                <a:solidFill>
                  <a:schemeClr val="dk1"/>
                </a:solidFill>
                <a:latin typeface="Fira Sans"/>
                <a:ea typeface="Fira Sans"/>
                <a:cs typeface="Fira Sans"/>
                <a:sym typeface="Fira Sans"/>
              </a:defRPr>
            </a:lvl5pPr>
            <a:lvl6pPr marR="0" lvl="5" algn="ctr" rtl="0">
              <a:lnSpc>
                <a:spcPct val="100000"/>
              </a:lnSpc>
              <a:spcBef>
                <a:spcPts val="0"/>
              </a:spcBef>
              <a:spcAft>
                <a:spcPts val="0"/>
              </a:spcAft>
              <a:buClr>
                <a:schemeClr val="dk1"/>
              </a:buClr>
              <a:buSzPts val="3000"/>
              <a:buFont typeface="Fira Sans"/>
              <a:buNone/>
              <a:defRPr sz="3000" b="1" i="0" u="none" strike="noStrike" cap="none">
                <a:solidFill>
                  <a:schemeClr val="dk1"/>
                </a:solidFill>
                <a:latin typeface="Fira Sans"/>
                <a:ea typeface="Fira Sans"/>
                <a:cs typeface="Fira Sans"/>
                <a:sym typeface="Fira Sans"/>
              </a:defRPr>
            </a:lvl6pPr>
            <a:lvl7pPr marR="0" lvl="6" algn="ctr" rtl="0">
              <a:lnSpc>
                <a:spcPct val="100000"/>
              </a:lnSpc>
              <a:spcBef>
                <a:spcPts val="0"/>
              </a:spcBef>
              <a:spcAft>
                <a:spcPts val="0"/>
              </a:spcAft>
              <a:buClr>
                <a:schemeClr val="dk1"/>
              </a:buClr>
              <a:buSzPts val="3000"/>
              <a:buFont typeface="Fira Sans"/>
              <a:buNone/>
              <a:defRPr sz="3000" b="1" i="0" u="none" strike="noStrike" cap="none">
                <a:solidFill>
                  <a:schemeClr val="dk1"/>
                </a:solidFill>
                <a:latin typeface="Fira Sans"/>
                <a:ea typeface="Fira Sans"/>
                <a:cs typeface="Fira Sans"/>
                <a:sym typeface="Fira Sans"/>
              </a:defRPr>
            </a:lvl7pPr>
            <a:lvl8pPr marR="0" lvl="7" algn="ctr" rtl="0">
              <a:lnSpc>
                <a:spcPct val="100000"/>
              </a:lnSpc>
              <a:spcBef>
                <a:spcPts val="0"/>
              </a:spcBef>
              <a:spcAft>
                <a:spcPts val="0"/>
              </a:spcAft>
              <a:buClr>
                <a:schemeClr val="dk1"/>
              </a:buClr>
              <a:buSzPts val="3000"/>
              <a:buFont typeface="Fira Sans"/>
              <a:buNone/>
              <a:defRPr sz="3000" b="1" i="0" u="none" strike="noStrike" cap="none">
                <a:solidFill>
                  <a:schemeClr val="dk1"/>
                </a:solidFill>
                <a:latin typeface="Fira Sans"/>
                <a:ea typeface="Fira Sans"/>
                <a:cs typeface="Fira Sans"/>
                <a:sym typeface="Fira Sans"/>
              </a:defRPr>
            </a:lvl8pPr>
            <a:lvl9pPr marR="0" lvl="8" algn="ctr" rtl="0">
              <a:lnSpc>
                <a:spcPct val="100000"/>
              </a:lnSpc>
              <a:spcBef>
                <a:spcPts val="0"/>
              </a:spcBef>
              <a:spcAft>
                <a:spcPts val="0"/>
              </a:spcAft>
              <a:buClr>
                <a:schemeClr val="dk1"/>
              </a:buClr>
              <a:buSzPts val="3000"/>
              <a:buFont typeface="Fira Sans"/>
              <a:buNone/>
              <a:defRPr sz="3000" b="1" i="0" u="none" strike="noStrike" cap="none">
                <a:solidFill>
                  <a:schemeClr val="dk1"/>
                </a:solidFill>
                <a:latin typeface="Fira Sans"/>
                <a:ea typeface="Fira Sans"/>
                <a:cs typeface="Fira Sans"/>
                <a:sym typeface="Fira Sans"/>
              </a:defRPr>
            </a:lvl9pPr>
          </a:lstStyle>
          <a:p>
            <a:r>
              <a:rPr lang="en" dirty="0"/>
              <a:t>06</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04"/>
        <p:cNvGrpSpPr/>
        <p:nvPr/>
      </p:nvGrpSpPr>
      <p:grpSpPr>
        <a:xfrm>
          <a:off x="0" y="0"/>
          <a:ext cx="0" cy="0"/>
          <a:chOff x="0" y="0"/>
          <a:chExt cx="0" cy="0"/>
        </a:xfrm>
      </p:grpSpPr>
      <p:sp>
        <p:nvSpPr>
          <p:cNvPr id="305" name="Google Shape;305;p48"/>
          <p:cNvSpPr txBox="1">
            <a:spLocks noGrp="1"/>
          </p:cNvSpPr>
          <p:nvPr>
            <p:ph type="title"/>
          </p:nvPr>
        </p:nvSpPr>
        <p:spPr>
          <a:xfrm>
            <a:off x="968624" y="445025"/>
            <a:ext cx="8175375" cy="572700"/>
          </a:xfrm>
          <a:prstGeom prst="rect">
            <a:avLst/>
          </a:prstGeom>
        </p:spPr>
        <p:txBody>
          <a:bodyPr spcFirstLastPara="1" wrap="square" lIns="91425" tIns="91425" rIns="91425" bIns="91425" anchor="t" anchorCtr="0">
            <a:noAutofit/>
          </a:bodyPr>
          <a:lstStyle/>
          <a:p>
            <a:pPr lvl="0"/>
            <a:r>
              <a:rPr lang="en-US" altLang="zh-CN" dirty="0"/>
              <a:t>Q1: How the community was formed (chart)</a:t>
            </a:r>
            <a:endParaRPr dirty="0"/>
          </a:p>
        </p:txBody>
      </p:sp>
      <p:sp>
        <p:nvSpPr>
          <p:cNvPr id="306" name="Google Shape;306;p48"/>
          <p:cNvSpPr txBox="1">
            <a:spLocks noGrp="1"/>
          </p:cNvSpPr>
          <p:nvPr>
            <p:ph type="subTitle" idx="1"/>
          </p:nvPr>
        </p:nvSpPr>
        <p:spPr>
          <a:xfrm>
            <a:off x="968624" y="1357899"/>
            <a:ext cx="8073775" cy="2778671"/>
          </a:xfrm>
          <a:prstGeom prst="rect">
            <a:avLst/>
          </a:prstGeom>
        </p:spPr>
        <p:txBody>
          <a:bodyPr spcFirstLastPara="1" wrap="square" lIns="91425" tIns="91425" rIns="91425" bIns="91425" anchor="t" anchorCtr="0">
            <a:noAutofit/>
          </a:bodyPr>
          <a:lstStyle/>
          <a:p>
            <a:pPr marL="342900" lvl="0" algn="l" rtl="0">
              <a:spcBef>
                <a:spcPts val="0"/>
              </a:spcBef>
              <a:spcAft>
                <a:spcPts val="1200"/>
              </a:spcAft>
              <a:buFont typeface="Wingdings" pitchFamily="2" charset="2"/>
              <a:buChar char="n"/>
            </a:pPr>
            <a:r>
              <a:rPr lang="en" dirty="0"/>
              <a:t>Mutual dependence</a:t>
            </a:r>
          </a:p>
          <a:p>
            <a:pPr marL="800100" lvl="1" algn="l">
              <a:spcAft>
                <a:spcPts val="1200"/>
              </a:spcAft>
              <a:buFont typeface="Wingdings" pitchFamily="2" charset="2"/>
              <a:buChar char="n"/>
            </a:pPr>
            <a:r>
              <a:rPr lang="en" sz="2000" b="0" dirty="0"/>
              <a:t>worked together with experienced operatives teaching new comers</a:t>
            </a:r>
          </a:p>
          <a:p>
            <a:pPr marL="800100" lvl="1" algn="l">
              <a:spcAft>
                <a:spcPts val="1200"/>
              </a:spcAft>
              <a:buFont typeface="Wingdings" pitchFamily="2" charset="2"/>
              <a:buChar char="n"/>
            </a:pPr>
            <a:r>
              <a:rPr lang="en" sz="2000" b="0" dirty="0"/>
              <a:t>lived together in company boarding houses</a:t>
            </a:r>
          </a:p>
          <a:p>
            <a:pPr marL="342900" lvl="0" algn="l" rtl="0">
              <a:spcBef>
                <a:spcPts val="0"/>
              </a:spcBef>
              <a:spcAft>
                <a:spcPts val="1200"/>
              </a:spcAft>
              <a:buFont typeface="Wingdings" pitchFamily="2" charset="2"/>
              <a:buChar char="n"/>
            </a:pPr>
            <a:r>
              <a:rPr lang="en" dirty="0"/>
              <a:t>Separated from families (chart)</a:t>
            </a:r>
          </a:p>
          <a:p>
            <a:pPr marL="342900" lvl="0" algn="l" rtl="0">
              <a:spcBef>
                <a:spcPts val="0"/>
              </a:spcBef>
              <a:spcAft>
                <a:spcPts val="1200"/>
              </a:spcAft>
              <a:buFont typeface="Wingdings" pitchFamily="2" charset="2"/>
              <a:buChar char="n"/>
            </a:pPr>
            <a:r>
              <a:rPr lang="en" dirty="0"/>
              <a:t>Isolated from men</a:t>
            </a:r>
            <a:endParaRPr dirty="0"/>
          </a:p>
        </p:txBody>
      </p:sp>
      <p:sp>
        <p:nvSpPr>
          <p:cNvPr id="314" name="Google Shape;314;p48"/>
          <p:cNvSpPr/>
          <p:nvPr/>
        </p:nvSpPr>
        <p:spPr>
          <a:xfrm>
            <a:off x="1054423" y="4503413"/>
            <a:ext cx="2667600" cy="960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graphicFrame>
        <p:nvGraphicFramePr>
          <p:cNvPr id="2" name="表格 1">
            <a:extLst>
              <a:ext uri="{FF2B5EF4-FFF2-40B4-BE49-F238E27FC236}">
                <a16:creationId xmlns:a16="http://schemas.microsoft.com/office/drawing/2014/main" id="{F687C794-0031-FD4B-A748-9900489B2EEE}"/>
              </a:ext>
            </a:extLst>
          </p:cNvPr>
          <p:cNvGraphicFramePr>
            <a:graphicFrameLocks noGrp="1"/>
          </p:cNvGraphicFramePr>
          <p:nvPr>
            <p:extLst>
              <p:ext uri="{D42A27DB-BD31-4B8C-83A1-F6EECF244321}">
                <p14:modId xmlns:p14="http://schemas.microsoft.com/office/powerpoint/2010/main" val="2536570646"/>
              </p:ext>
            </p:extLst>
          </p:nvPr>
        </p:nvGraphicFramePr>
        <p:xfrm>
          <a:off x="2133258" y="1708743"/>
          <a:ext cx="4877481" cy="2265249"/>
        </p:xfrm>
        <a:graphic>
          <a:graphicData uri="http://schemas.openxmlformats.org/drawingml/2006/table">
            <a:tbl>
              <a:tblPr firstRow="1" firstCol="1" bandRow="1">
                <a:tableStyleId>{5940675A-B579-460E-94D1-54222C63F5DA}</a:tableStyleId>
              </a:tblPr>
              <a:tblGrid>
                <a:gridCol w="1284516">
                  <a:extLst>
                    <a:ext uri="{9D8B030D-6E8A-4147-A177-3AD203B41FA5}">
                      <a16:colId xmlns:a16="http://schemas.microsoft.com/office/drawing/2014/main" val="3944008668"/>
                    </a:ext>
                  </a:extLst>
                </a:gridCol>
                <a:gridCol w="3592965">
                  <a:extLst>
                    <a:ext uri="{9D8B030D-6E8A-4147-A177-3AD203B41FA5}">
                      <a16:colId xmlns:a16="http://schemas.microsoft.com/office/drawing/2014/main" val="985260657"/>
                    </a:ext>
                  </a:extLst>
                </a:gridCol>
              </a:tblGrid>
              <a:tr h="551883">
                <a:tc>
                  <a:txBody>
                    <a:bodyPr/>
                    <a:lstStyle/>
                    <a:p>
                      <a:pPr algn="l"/>
                      <a:r>
                        <a:rPr lang="en-US" sz="2000" kern="0" dirty="0">
                          <a:effectLst/>
                        </a:rPr>
                        <a:t>gender</a:t>
                      </a:r>
                      <a:endParaRPr 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nchor="ctr"/>
                </a:tc>
                <a:tc>
                  <a:txBody>
                    <a:bodyPr/>
                    <a:lstStyle/>
                    <a:p>
                      <a:pPr algn="l"/>
                      <a:r>
                        <a:rPr lang="en-US" sz="2000" kern="0" dirty="0">
                          <a:effectLst/>
                        </a:rPr>
                        <a:t>74% female</a:t>
                      </a:r>
                      <a:endParaRPr 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17475427"/>
                  </a:ext>
                </a:extLst>
              </a:tr>
              <a:tr h="551883">
                <a:tc>
                  <a:txBody>
                    <a:bodyPr/>
                    <a:lstStyle/>
                    <a:p>
                      <a:pPr algn="l"/>
                      <a:r>
                        <a:rPr lang="en-US" sz="2000" kern="0" dirty="0">
                          <a:effectLst/>
                        </a:rPr>
                        <a:t>nativity</a:t>
                      </a:r>
                      <a:endParaRPr 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nchor="ctr"/>
                </a:tc>
                <a:tc>
                  <a:txBody>
                    <a:bodyPr/>
                    <a:lstStyle/>
                    <a:p>
                      <a:pPr algn="l"/>
                      <a:r>
                        <a:rPr lang="en-US" sz="2000" kern="0" dirty="0">
                          <a:effectLst/>
                        </a:rPr>
                        <a:t>96% native-born</a:t>
                      </a:r>
                      <a:endParaRPr 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760785134"/>
                  </a:ext>
                </a:extLst>
              </a:tr>
              <a:tr h="551883">
                <a:tc>
                  <a:txBody>
                    <a:bodyPr/>
                    <a:lstStyle/>
                    <a:p>
                      <a:pPr algn="l"/>
                      <a:r>
                        <a:rPr lang="en-US" sz="2000" kern="0">
                          <a:effectLst/>
                        </a:rPr>
                        <a:t>age</a:t>
                      </a:r>
                      <a:endParaRPr lang="zh-CN"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nchor="ctr"/>
                </a:tc>
                <a:tc>
                  <a:txBody>
                    <a:bodyPr/>
                    <a:lstStyle/>
                    <a:p>
                      <a:pPr algn="l"/>
                      <a:r>
                        <a:rPr lang="en-US" sz="2000" kern="0">
                          <a:effectLst/>
                        </a:rPr>
                        <a:t>4/5 15-30</a:t>
                      </a:r>
                      <a:endParaRPr lang="zh-CN" sz="1600" kern="10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058905630"/>
                  </a:ext>
                </a:extLst>
              </a:tr>
              <a:tr h="551883">
                <a:tc>
                  <a:txBody>
                    <a:bodyPr/>
                    <a:lstStyle/>
                    <a:p>
                      <a:pPr algn="l"/>
                      <a:r>
                        <a:rPr lang="en-US" sz="2000" kern="0" dirty="0">
                          <a:effectLst/>
                          <a:highlight>
                            <a:srgbClr val="FFFF00"/>
                          </a:highlight>
                        </a:rPr>
                        <a:t>residence</a:t>
                      </a:r>
                      <a:endParaRPr 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nchor="ctr"/>
                </a:tc>
                <a:tc>
                  <a:txBody>
                    <a:bodyPr/>
                    <a:lstStyle/>
                    <a:p>
                      <a:pPr algn="l"/>
                      <a:r>
                        <a:rPr lang="en-US" sz="2000" kern="0" dirty="0">
                          <a:effectLst/>
                          <a:highlight>
                            <a:srgbClr val="FFFF00"/>
                          </a:highlight>
                        </a:rPr>
                        <a:t>3/4 of female operatives in company boarding houses</a:t>
                      </a:r>
                      <a:endParaRPr lang="zh-CN" sz="1600" kern="100" dirty="0">
                        <a:effectLst/>
                        <a:latin typeface="DengXian" panose="02010600030101010101" pitchFamily="2" charset="-122"/>
                        <a:ea typeface="DengXian" panose="02010600030101010101" pitchFamily="2" charset="-122"/>
                        <a:cs typeface="Times New Roman" panose="02020603050405020304" pitchFamily="18" charset="0"/>
                      </a:endParaRPr>
                    </a:p>
                  </a:txBody>
                  <a:tcPr marL="68580" marR="68580" marT="0" marB="0" anchor="ctr"/>
                </a:tc>
                <a:extLst>
                  <a:ext uri="{0D108BD9-81ED-4DB2-BD59-A6C34878D82A}">
                    <a16:rowId xmlns:a16="http://schemas.microsoft.com/office/drawing/2014/main" val="1149367483"/>
                  </a:ext>
                </a:extLst>
              </a:tr>
            </a:tbl>
          </a:graphicData>
        </a:graphic>
      </p:graphicFrame>
      <p:sp>
        <p:nvSpPr>
          <p:cNvPr id="3" name="矩形 2">
            <a:extLst>
              <a:ext uri="{FF2B5EF4-FFF2-40B4-BE49-F238E27FC236}">
                <a16:creationId xmlns:a16="http://schemas.microsoft.com/office/drawing/2014/main" id="{B2ED2705-1A4A-5440-952E-ADB44DC30160}"/>
              </a:ext>
            </a:extLst>
          </p:cNvPr>
          <p:cNvSpPr/>
          <p:nvPr/>
        </p:nvSpPr>
        <p:spPr>
          <a:xfrm>
            <a:off x="1426025" y="815565"/>
            <a:ext cx="6291946" cy="707886"/>
          </a:xfrm>
          <a:prstGeom prst="rect">
            <a:avLst/>
          </a:prstGeom>
        </p:spPr>
        <p:txBody>
          <a:bodyPr wrap="square">
            <a:spAutoFit/>
          </a:bodyPr>
          <a:lstStyle/>
          <a:p>
            <a:pPr algn="ctr"/>
            <a:r>
              <a:rPr lang="en-US" altLang="zh-CN" sz="2000" b="1" dirty="0">
                <a:latin typeface="DengXian" panose="02010600030101010101" pitchFamily="2" charset="-122"/>
                <a:cs typeface="Times New Roman" panose="02020603050405020304" pitchFamily="18" charset="0"/>
              </a:rPr>
              <a:t>Basic info of mill operatives of the Hamilton Lowell Manufacturing Company in July 1836</a:t>
            </a:r>
            <a:r>
              <a:rPr lang="zh-CN" altLang="zh-CN" sz="2000" b="1" dirty="0"/>
              <a:t> </a:t>
            </a:r>
            <a:endParaRPr lang="zh-CN" altLang="en-US" sz="2000" b="1" dirty="0"/>
          </a:p>
        </p:txBody>
      </p:sp>
    </p:spTree>
    <p:extLst>
      <p:ext uri="{BB962C8B-B14F-4D97-AF65-F5344CB8AC3E}">
        <p14:creationId xmlns:p14="http://schemas.microsoft.com/office/powerpoint/2010/main" val="27809220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99"/>
        <p:cNvGrpSpPr/>
        <p:nvPr/>
      </p:nvGrpSpPr>
      <p:grpSpPr>
        <a:xfrm>
          <a:off x="0" y="0"/>
          <a:ext cx="0" cy="0"/>
          <a:chOff x="0" y="0"/>
          <a:chExt cx="0" cy="0"/>
        </a:xfrm>
      </p:grpSpPr>
      <p:graphicFrame>
        <p:nvGraphicFramePr>
          <p:cNvPr id="6" name="图表 5">
            <a:extLst>
              <a:ext uri="{FF2B5EF4-FFF2-40B4-BE49-F238E27FC236}">
                <a16:creationId xmlns:a16="http://schemas.microsoft.com/office/drawing/2014/main" id="{DB324656-B0E9-334F-9D40-1E4EDFADE8C7}"/>
              </a:ext>
            </a:extLst>
          </p:cNvPr>
          <p:cNvGraphicFramePr>
            <a:graphicFrameLocks/>
          </p:cNvGraphicFramePr>
          <p:nvPr>
            <p:extLst>
              <p:ext uri="{D42A27DB-BD31-4B8C-83A1-F6EECF244321}">
                <p14:modId xmlns:p14="http://schemas.microsoft.com/office/powerpoint/2010/main" val="1845042263"/>
              </p:ext>
            </p:extLst>
          </p:nvPr>
        </p:nvGraphicFramePr>
        <p:xfrm>
          <a:off x="1269319" y="587829"/>
          <a:ext cx="6605361" cy="3967842"/>
        </p:xfrm>
        <a:graphic>
          <a:graphicData uri="http://schemas.openxmlformats.org/drawingml/2006/chart">
            <c:chart xmlns:c="http://schemas.openxmlformats.org/drawingml/2006/chart" xmlns:r="http://schemas.openxmlformats.org/officeDocument/2006/relationships" r:id="rId4"/>
          </a:graphicData>
        </a:graphic>
      </p:graphicFrame>
    </p:spTree>
  </p:cSld>
  <p:clrMapOvr>
    <a:masterClrMapping/>
  </p:clrMapOvr>
</p:sld>
</file>

<file path=ppt/theme/theme1.xml><?xml version="1.0" encoding="utf-8"?>
<a:theme xmlns:a="http://schemas.openxmlformats.org/drawingml/2006/main" name="Zero Waste Cardboard Backgrounds by Slidesgo">
  <a:themeElements>
    <a:clrScheme name="Simple Light">
      <a:dk1>
        <a:srgbClr val="000000"/>
      </a:dk1>
      <a:lt1>
        <a:srgbClr val="FFFFFF"/>
      </a:lt1>
      <a:dk2>
        <a:srgbClr val="93C47D"/>
      </a:dk2>
      <a:lt2>
        <a:srgbClr val="FFD966"/>
      </a:lt2>
      <a:accent1>
        <a:srgbClr val="40DADA"/>
      </a:accent1>
      <a:accent2>
        <a:srgbClr val="93C47D"/>
      </a:accent2>
      <a:accent3>
        <a:srgbClr val="FFD966"/>
      </a:accent3>
      <a:accent4>
        <a:srgbClr val="FFFFFF"/>
      </a:accent4>
      <a:accent5>
        <a:srgbClr val="000000"/>
      </a:accent5>
      <a:accent6>
        <a:srgbClr val="40DADA"/>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TotalTime>
  <Words>683</Words>
  <Application>Microsoft Macintosh PowerPoint</Application>
  <PresentationFormat>全屏显示(16:9)</PresentationFormat>
  <Paragraphs>109</Paragraphs>
  <Slides>23</Slides>
  <Notes>23</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Public Sans</vt:lpstr>
      <vt:lpstr>Roboto Condensed Light</vt:lpstr>
      <vt:lpstr>DengXian</vt:lpstr>
      <vt:lpstr>Fira Sans</vt:lpstr>
      <vt:lpstr>Open Sans</vt:lpstr>
      <vt:lpstr>Cabin</vt:lpstr>
      <vt:lpstr>Arial</vt:lpstr>
      <vt:lpstr>Wingdings</vt:lpstr>
      <vt:lpstr>Zero Waste Cardboard Backgrounds by Slidesgo</vt:lpstr>
      <vt:lpstr>A CLOSE-KNIT COMMUNITY AMONG FEMALE MILL OPERATIVES</vt:lpstr>
      <vt:lpstr>PowerPoint 演示文稿</vt:lpstr>
      <vt:lpstr>PowerPoint 演示文稿</vt:lpstr>
      <vt:lpstr>PowerPoint 演示文稿</vt:lpstr>
      <vt:lpstr>DEVELOPMENTS OF FEMALE COMMUNITY</vt:lpstr>
      <vt:lpstr>TABLE OF CONTENTS</vt:lpstr>
      <vt:lpstr>Q1: How the community was formed (chart)</vt:lpstr>
      <vt:lpstr>PowerPoint 演示文稿</vt:lpstr>
      <vt:lpstr>PowerPoint 演示文稿</vt:lpstr>
      <vt:lpstr>Q1: How the community was formed</vt:lpstr>
      <vt:lpstr>Q1: How the community was formed</vt:lpstr>
      <vt:lpstr>Q2: What constituted the community</vt:lpstr>
      <vt:lpstr>PowerPoint 演示文稿</vt:lpstr>
      <vt:lpstr>PowerPoint 演示文稿</vt:lpstr>
      <vt:lpstr>PowerPoint 演示文稿</vt:lpstr>
      <vt:lpstr>Q2: What constituted the community</vt:lpstr>
      <vt:lpstr>Q3: What was the community’s influence</vt:lpstr>
      <vt:lpstr>Q4: Why the community changed after 1845</vt:lpstr>
      <vt:lpstr>PowerPoint 演示文稿</vt:lpstr>
      <vt:lpstr>PowerPoint 演示文稿</vt:lpstr>
      <vt:lpstr>Q5: What was the implication of nativity on the community</vt:lpstr>
      <vt:lpstr>Conclusion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CLOSE-KNIT COMMUNITY AMONG FEMALE MILL OPERATIVES</dc:title>
  <cp:lastModifiedBy>17010079@bfsu.edu.cn</cp:lastModifiedBy>
  <cp:revision>18</cp:revision>
  <dcterms:modified xsi:type="dcterms:W3CDTF">2021-07-13T07:24:43Z</dcterms:modified>
</cp:coreProperties>
</file>