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2" r:id="rId3"/>
    <p:sldId id="265" r:id="rId4"/>
    <p:sldId id="266" r:id="rId5"/>
    <p:sldId id="268" r:id="rId6"/>
    <p:sldId id="264" r:id="rId7"/>
    <p:sldId id="273" r:id="rId8"/>
    <p:sldId id="269" r:id="rId9"/>
    <p:sldId id="308" r:id="rId10"/>
    <p:sldId id="276" r:id="rId11"/>
    <p:sldId id="309" r:id="rId12"/>
    <p:sldId id="275" r:id="rId13"/>
    <p:sldId id="278" r:id="rId14"/>
    <p:sldId id="305" r:id="rId15"/>
    <p:sldId id="303" r:id="rId16"/>
    <p:sldId id="304" r:id="rId17"/>
    <p:sldId id="311" r:id="rId18"/>
    <p:sldId id="279" r:id="rId19"/>
    <p:sldId id="281" r:id="rId20"/>
    <p:sldId id="285" r:id="rId21"/>
    <p:sldId id="286" r:id="rId22"/>
    <p:sldId id="287" r:id="rId23"/>
    <p:sldId id="280" r:id="rId24"/>
    <p:sldId id="288" r:id="rId25"/>
    <p:sldId id="289" r:id="rId26"/>
    <p:sldId id="306" r:id="rId27"/>
    <p:sldId id="314" r:id="rId28"/>
    <p:sldId id="315" r:id="rId29"/>
    <p:sldId id="290" r:id="rId30"/>
    <p:sldId id="307" r:id="rId31"/>
    <p:sldId id="292" r:id="rId32"/>
    <p:sldId id="310" r:id="rId33"/>
    <p:sldId id="316" r:id="rId34"/>
    <p:sldId id="293" r:id="rId35"/>
    <p:sldId id="294" r:id="rId36"/>
    <p:sldId id="312" r:id="rId37"/>
    <p:sldId id="296" r:id="rId38"/>
    <p:sldId id="295" r:id="rId39"/>
    <p:sldId id="298" r:id="rId40"/>
    <p:sldId id="317" r:id="rId41"/>
    <p:sldId id="299" r:id="rId42"/>
    <p:sldId id="300" r:id="rId43"/>
    <p:sldId id="301" r:id="rId44"/>
    <p:sldId id="274" r:id="rId45"/>
    <p:sldId id="270" r:id="rId46"/>
    <p:sldId id="271" r:id="rId47"/>
    <p:sldId id="272" r:id="rId48"/>
    <p:sldId id="302" r:id="rId49"/>
    <p:sldId id="257" r:id="rId5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3"/>
    <p:restoredTop sz="94716"/>
  </p:normalViewPr>
  <p:slideViewPr>
    <p:cSldViewPr snapToGrid="0">
      <p:cViewPr varScale="1">
        <p:scale>
          <a:sx n="70" d="100"/>
          <a:sy n="70" d="100"/>
        </p:scale>
        <p:origin x="104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F4A3DB-0A34-D168-06D0-E45D17BA1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7447BD-3661-1948-4197-F1BE2496F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A0FFD9-1D63-1ACB-0123-B45ED95F6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DEB1-5243-6B42-8499-FDB8426E8EC5}" type="datetimeFigureOut">
              <a:rPr kumimoji="1" lang="zh-CN" altLang="en-US" smtClean="0"/>
              <a:t>2023/10/7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09514E-5411-9A3B-E4CE-1C35DF4B9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38B0A8-19CF-9BA6-8F4C-9B02FE167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A14-4729-EC43-AA05-DDF7024C3E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33119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D25469-FD6A-D031-62CF-0074D1FB5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1751291-2BC4-0DC4-E178-C018F3F66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243D9E-880B-B838-A4B7-49D7BBE2C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DEB1-5243-6B42-8499-FDB8426E8EC5}" type="datetimeFigureOut">
              <a:rPr kumimoji="1" lang="zh-CN" altLang="en-US" smtClean="0"/>
              <a:t>2023/10/7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957C28-201F-6FF8-94A2-D10A4717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D585DE-1E91-8DC1-901E-62623F390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A14-4729-EC43-AA05-DDF7024C3E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865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AD7C043-F98B-DBA4-319A-8502ACCB3E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485AD35-C34D-7587-E3F6-75515FE25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2B6F68-4AD2-FF39-590B-330F8408D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DEB1-5243-6B42-8499-FDB8426E8EC5}" type="datetimeFigureOut">
              <a:rPr kumimoji="1" lang="zh-CN" altLang="en-US" smtClean="0"/>
              <a:t>2023/10/7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4A76C8-9279-CC5A-62BF-2256C881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D975F0-62ED-1AF0-FBE4-C8A493D6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A14-4729-EC43-AA05-DDF7024C3E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464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A86EA9-3166-72B1-E46B-9E511EA1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0858C9-C2E7-5432-F246-A4827F3B2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419A7B-417C-8649-F1B9-6238B918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DEB1-5243-6B42-8499-FDB8426E8EC5}" type="datetimeFigureOut">
              <a:rPr kumimoji="1" lang="zh-CN" altLang="en-US" smtClean="0"/>
              <a:t>2023/10/7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4394C3-7FE6-44D5-7525-FE2D07D6F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0E2B6A-61CB-A306-2C20-64E251547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A14-4729-EC43-AA05-DDF7024C3E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463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CFA996-9CAE-5AB2-4812-FAC1D380E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0C82BA1-FC60-CF10-6DE7-E08C87696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0309BC-80DE-D54F-E9AE-3C29E74B2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DEB1-5243-6B42-8499-FDB8426E8EC5}" type="datetimeFigureOut">
              <a:rPr kumimoji="1" lang="zh-CN" altLang="en-US" smtClean="0"/>
              <a:t>2023/10/7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C038CF-9A3B-B113-6AF5-EE5301F72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4EB9DF-ECBF-A8A4-8A05-24DB36CC6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A14-4729-EC43-AA05-DDF7024C3E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82263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6CCC82-AD29-786A-671D-670F92C89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76F880-DD40-397B-88B4-360AD3AEF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65549D6-1756-CBAD-4CD0-CA6B8EDAB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3EE806-AF13-CD9F-C1A2-EA06579A0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DEB1-5243-6B42-8499-FDB8426E8EC5}" type="datetimeFigureOut">
              <a:rPr kumimoji="1" lang="zh-CN" altLang="en-US" smtClean="0"/>
              <a:t>2023/10/7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3E4BA5E-E6C0-25C7-8203-DD256C472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FF5926-D220-203B-E681-B7ED4A8EF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A14-4729-EC43-AA05-DDF7024C3E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6137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E93856-C0D8-4B53-03A2-71A9836C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AF1E7E-E7D2-B078-44F3-AF3E869FD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5F21907-95D1-C7A3-D4C3-582575C4D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B3DC8E0-5561-D9DD-7CE1-7D4F7F029F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4BDDED2-5E10-CB07-566D-8EFE3AFB41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CBC2D34-CE84-A5C9-8243-F2D8F852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DEB1-5243-6B42-8499-FDB8426E8EC5}" type="datetimeFigureOut">
              <a:rPr kumimoji="1" lang="zh-CN" altLang="en-US" smtClean="0"/>
              <a:t>2023/10/7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5A98114-9799-DBFA-CE65-F6E2DA167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1F0D94D-543B-ED6B-72F5-8007AE772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A14-4729-EC43-AA05-DDF7024C3E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3541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4A2CEB-3361-3E39-241F-E7BACCE43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7E5E9B9-0F68-C847-05DE-E7A13E5E6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DEB1-5243-6B42-8499-FDB8426E8EC5}" type="datetimeFigureOut">
              <a:rPr kumimoji="1" lang="zh-CN" altLang="en-US" smtClean="0"/>
              <a:t>2023/10/7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9243C57-80E7-6C0E-A93F-39F812722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CE9DBB6-BBD3-6580-6B2E-66CF85FFD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A14-4729-EC43-AA05-DDF7024C3E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0533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F97D1A0-C236-8217-47AB-FB0C1B67D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DEB1-5243-6B42-8499-FDB8426E8EC5}" type="datetimeFigureOut">
              <a:rPr kumimoji="1" lang="zh-CN" altLang="en-US" smtClean="0"/>
              <a:t>2023/10/7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AAB9438-E608-5441-EAA5-010ED7AE8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8BD363-5960-6B40-47F2-1BD8DD61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A14-4729-EC43-AA05-DDF7024C3E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9140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73A747-D7E3-1747-3670-F16EDC100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95295A-B038-9762-16A5-06D12C695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40E792D-801B-5CA0-C880-06B43C800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512216-9512-449A-554B-D69F5BDD0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DEB1-5243-6B42-8499-FDB8426E8EC5}" type="datetimeFigureOut">
              <a:rPr kumimoji="1" lang="zh-CN" altLang="en-US" smtClean="0"/>
              <a:t>2023/10/7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A6633E-1B4E-C94C-96C0-05310D2B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4FBBFE-82E8-8D54-9457-971D4495C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A14-4729-EC43-AA05-DDF7024C3E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4653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B1A6C4-BEFC-332A-2CCF-C9EC822FC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12CC48-4C7D-A50B-9126-AC0EE7BF53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6F6A089-725B-C923-C073-8201727FF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985C2D9-91C4-6048-E22E-4A98E8C4F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DEB1-5243-6B42-8499-FDB8426E8EC5}" type="datetimeFigureOut">
              <a:rPr kumimoji="1" lang="zh-CN" altLang="en-US" smtClean="0"/>
              <a:t>2023/10/7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DF39C5F-172D-4B67-4800-DEBBC2D2A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CD47C37-85F6-E838-A6C5-36B71DFFD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A14-4729-EC43-AA05-DDF7024C3E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9342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DCDC65A-E72C-E359-CDE7-C9762A313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5622F56-CE6E-1EF2-10D7-3717FD7DC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2708B6-FC01-EA1B-A2A5-161DC3F7E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1DEB1-5243-6B42-8499-FDB8426E8EC5}" type="datetimeFigureOut">
              <a:rPr kumimoji="1" lang="zh-CN" altLang="en-US" smtClean="0"/>
              <a:t>2023/10/7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9F9FFE-D0CE-DCBC-82F9-EA94A704B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A9141E-1DBD-D4DF-DB5D-73D90CE72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40A14-4729-EC43-AA05-DDF7024C3E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1650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BDE5198-0478-F589-31D0-F84DD3B710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3" t="5764" r="3435" b="7097"/>
          <a:stretch/>
        </p:blipFill>
        <p:spPr>
          <a:xfrm>
            <a:off x="9290492" y="410302"/>
            <a:ext cx="2522441" cy="33766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B9A33C1-4788-7181-970C-A812BFF298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72" t="9764" r="9763" b="11606"/>
          <a:stretch/>
        </p:blipFill>
        <p:spPr>
          <a:xfrm>
            <a:off x="379067" y="446043"/>
            <a:ext cx="2522441" cy="337665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10D0654-A250-7AFD-E1DA-7AE8628961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11" t="5764" r="2427" b="7097"/>
          <a:stretch/>
        </p:blipFill>
        <p:spPr>
          <a:xfrm>
            <a:off x="6342161" y="446042"/>
            <a:ext cx="2522441" cy="337665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ACF2B73-5C11-B8DE-3719-0669B4936E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95" t="5764" r="4444" b="7097"/>
          <a:stretch/>
        </p:blipFill>
        <p:spPr>
          <a:xfrm>
            <a:off x="3327400" y="446043"/>
            <a:ext cx="2522441" cy="3376657"/>
          </a:xfrm>
          <a:prstGeom prst="rect">
            <a:avLst/>
          </a:prstGeom>
        </p:spPr>
      </p:pic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1640287" y="3429000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TRUMP AND THE INDO-PACIFIC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13" name="副标题 2">
            <a:extLst>
              <a:ext uri="{FF2B5EF4-FFF2-40B4-BE49-F238E27FC236}">
                <a16:creationId xmlns:a16="http://schemas.microsoft.com/office/drawing/2014/main" id="{828C845B-4C32-75FA-CE30-3EAFBD81CFCD}"/>
              </a:ext>
            </a:extLst>
          </p:cNvPr>
          <p:cNvSpPr txBox="1">
            <a:spLocks/>
          </p:cNvSpPr>
          <p:nvPr/>
        </p:nvSpPr>
        <p:spPr>
          <a:xfrm>
            <a:off x="1703733" y="532415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Presented by ZHANG Wei</a:t>
            </a:r>
          </a:p>
          <a:p>
            <a:pPr marL="0" indent="0" algn="ctr">
              <a:buNone/>
            </a:pP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September 29, 2022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09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670560" y="-388442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Grossman (2021)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823BB5-C9E1-21AE-1A33-714744FE2A5D}"/>
              </a:ext>
            </a:extLst>
          </p:cNvPr>
          <p:cNvSpPr txBox="1"/>
          <p:nvPr/>
        </p:nvSpPr>
        <p:spPr>
          <a:xfrm>
            <a:off x="670560" y="2116149"/>
            <a:ext cx="113472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Security level: To keep the IP free and open from (Chinese) coercion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Free = the sovereignty of all states ne respected (193)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Open = connectivity of &amp; open access to the region, esp. FONOPs (193)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en-US" altLang="zh-CN" sz="28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Non-security level: To preserve the liberal, rule-based international order</a:t>
            </a:r>
            <a:endParaRPr lang="en-US" altLang="zh-CN" sz="2800" kern="100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Linkages</a:t>
            </a: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between economics, governance, and security (193)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Governance = </a:t>
            </a: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“light-touch regulation that foster entrepreneurship and the efficient allocation of capital” (194)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Economics = </a:t>
            </a: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“free enterprise” ,  “market access”, “resist coercive economic practices, unsustainable debt burdens” (195)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D8C9A8-5712-40CC-72D6-B7495853CCF6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8894BC-59ED-16B5-5C56-1E12C2A9188A}"/>
              </a:ext>
            </a:extLst>
          </p:cNvPr>
          <p:cNvSpPr txBox="1"/>
          <p:nvPr/>
        </p:nvSpPr>
        <p:spPr>
          <a:xfrm>
            <a:off x="1651584" y="1285152"/>
            <a:ext cx="878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latin typeface="Adobe Naskh Medium" pitchFamily="2" charset="-78"/>
                <a:cs typeface="Adobe Naskh Medium" pitchFamily="2" charset="-78"/>
              </a:rPr>
              <a:t>2) Trump’s Objective &amp; Strategy</a:t>
            </a:r>
            <a:endParaRPr kumimoji="1" lang="zh-CN" altLang="en-US" sz="4000" dirty="0">
              <a:latin typeface="Adobe Naskh Medium" pitchFamily="2" charset="-78"/>
              <a:cs typeface="Adobe Naskh Medium" pitchFamily="2" charset="-7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7BBD6B-6C63-C0EB-83C2-5C44CFEAAF98}"/>
              </a:ext>
            </a:extLst>
          </p:cNvPr>
          <p:cNvSpPr txBox="1"/>
          <p:nvPr/>
        </p:nvSpPr>
        <p:spPr>
          <a:xfrm>
            <a:off x="10433634" y="279113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1319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670560" y="-388442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Grossman (2021)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823BB5-C9E1-21AE-1A33-714744FE2A5D}"/>
              </a:ext>
            </a:extLst>
          </p:cNvPr>
          <p:cNvSpPr txBox="1"/>
          <p:nvPr/>
        </p:nvSpPr>
        <p:spPr>
          <a:xfrm>
            <a:off x="670560" y="2116149"/>
            <a:ext cx="113472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Security level: To keep the IP free and open from (Chinese) coercion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Free = the sovereignty of all states ne respected (193)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Open = connectivity of &amp; open access to the region, esp. FONOPs (193)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en-US" altLang="zh-CN" sz="28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Non-security level: To preserve the liberal, rule-based international order</a:t>
            </a:r>
            <a:endParaRPr lang="en-US" altLang="zh-CN" sz="2800" kern="1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Linkages</a:t>
            </a: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between economics, governance, and security (193)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Governance = </a:t>
            </a: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“light-touch regulation that foster entrepreneurship and the efficient allocation of capital” (194)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Economics = </a:t>
            </a:r>
            <a:r>
              <a:rPr lang="en-US" altLang="zh-CN" sz="2800" kern="100" dirty="0">
                <a:solidFill>
                  <a:srgbClr val="00B05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“free enterprise” ,  “market access”, “resist coercive economic practices, unsustainable debt burdens” (195)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D8C9A8-5712-40CC-72D6-B7495853CCF6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8894BC-59ED-16B5-5C56-1E12C2A9188A}"/>
              </a:ext>
            </a:extLst>
          </p:cNvPr>
          <p:cNvSpPr txBox="1"/>
          <p:nvPr/>
        </p:nvSpPr>
        <p:spPr>
          <a:xfrm>
            <a:off x="1651584" y="1285152"/>
            <a:ext cx="878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latin typeface="Adobe Naskh Medium" pitchFamily="2" charset="-78"/>
                <a:cs typeface="Adobe Naskh Medium" pitchFamily="2" charset="-78"/>
              </a:rPr>
              <a:t>2) Trump’s Objective &amp; Strategy</a:t>
            </a:r>
            <a:endParaRPr kumimoji="1" lang="zh-CN" altLang="en-US" sz="4000" dirty="0">
              <a:latin typeface="Adobe Naskh Medium" pitchFamily="2" charset="-78"/>
              <a:cs typeface="Adobe Naskh Medium" pitchFamily="2" charset="-7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7BBD6B-6C63-C0EB-83C2-5C44CFEAAF98}"/>
              </a:ext>
            </a:extLst>
          </p:cNvPr>
          <p:cNvSpPr txBox="1"/>
          <p:nvPr/>
        </p:nvSpPr>
        <p:spPr>
          <a:xfrm>
            <a:off x="10433634" y="279113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7835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670560" y="-388442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Grossman (2021)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D8C9A8-5712-40CC-72D6-B7495853CCF6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8894BC-59ED-16B5-5C56-1E12C2A9188A}"/>
              </a:ext>
            </a:extLst>
          </p:cNvPr>
          <p:cNvSpPr txBox="1"/>
          <p:nvPr/>
        </p:nvSpPr>
        <p:spPr>
          <a:xfrm>
            <a:off x="1651584" y="1285152"/>
            <a:ext cx="878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latin typeface="Adobe Naskh Medium" pitchFamily="2" charset="-78"/>
                <a:cs typeface="Adobe Naskh Medium" pitchFamily="2" charset="-78"/>
              </a:rPr>
              <a:t>2) Trump’s Objective &amp; Strategy</a:t>
            </a:r>
            <a:endParaRPr kumimoji="1" lang="zh-CN" altLang="en-US" sz="4000" dirty="0">
              <a:latin typeface="Adobe Naskh Medium" pitchFamily="2" charset="-78"/>
              <a:cs typeface="Adobe Naskh Medium" pitchFamily="2" charset="-7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7BBD6B-6C63-C0EB-83C2-5C44CFEAAF98}"/>
              </a:ext>
            </a:extLst>
          </p:cNvPr>
          <p:cNvSpPr txBox="1"/>
          <p:nvPr/>
        </p:nvSpPr>
        <p:spPr>
          <a:xfrm>
            <a:off x="10433634" y="279113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5F754FD-1D83-4C83-F03A-87A2896F5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109" y="1987745"/>
            <a:ext cx="4161743" cy="474278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7A7161B-4B83-9C54-692E-18F9DDBB6314}"/>
              </a:ext>
            </a:extLst>
          </p:cNvPr>
          <p:cNvSpPr txBox="1"/>
          <p:nvPr/>
        </p:nvSpPr>
        <p:spPr>
          <a:xfrm>
            <a:off x="1411921" y="2776142"/>
            <a:ext cx="60276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DoD, Indo-Pacific Strategy report</a:t>
            </a:r>
          </a:p>
          <a:p>
            <a:pPr lvl="1"/>
            <a:endParaRPr lang="en-US" altLang="zh-CN" sz="28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3Ps: Preparedness, Partnership, Promoting a Networked region (194)</a:t>
            </a:r>
          </a:p>
        </p:txBody>
      </p:sp>
    </p:spTree>
    <p:extLst>
      <p:ext uri="{BB962C8B-B14F-4D97-AF65-F5344CB8AC3E}">
        <p14:creationId xmlns:p14="http://schemas.microsoft.com/office/powerpoint/2010/main" val="2017261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670560" y="-388442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Grossman (2021)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823BB5-C9E1-21AE-1A33-714744FE2A5D}"/>
              </a:ext>
            </a:extLst>
          </p:cNvPr>
          <p:cNvSpPr txBox="1"/>
          <p:nvPr/>
        </p:nvSpPr>
        <p:spPr>
          <a:xfrm>
            <a:off x="670560" y="2116149"/>
            <a:ext cx="1134726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Problems: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CN" sz="2800" b="1" kern="100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divergence </a:t>
            </a:r>
            <a:r>
              <a:rPr lang="en-US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between the administration’s strategy and Trump’s words and actions (196)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Japan, India, Vietnam: security cooperation paralleled economic pressure (196-197)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South Korea (Special Measures Agreement) (197)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Philippine (Visiting Forces Agreement) (197)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BUILD Act </a:t>
            </a:r>
            <a:r>
              <a:rPr lang="en-US" altLang="zh-CN" sz="28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not much substantial influence </a:t>
            </a: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(199)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CN" sz="28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Reputational cost </a:t>
            </a: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of not sending higher level officials to East Asia Summit and ASEAN Regional Forum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chievements</a:t>
            </a:r>
            <a:endParaRPr lang="en-US" altLang="zh-CN" sz="2800" kern="100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D8C9A8-5712-40CC-72D6-B7495853CCF6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8894BC-59ED-16B5-5C56-1E12C2A9188A}"/>
              </a:ext>
            </a:extLst>
          </p:cNvPr>
          <p:cNvSpPr txBox="1"/>
          <p:nvPr/>
        </p:nvSpPr>
        <p:spPr>
          <a:xfrm>
            <a:off x="1651584" y="1285152"/>
            <a:ext cx="878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latin typeface="Adobe Naskh Medium" pitchFamily="2" charset="-78"/>
                <a:cs typeface="Adobe Naskh Medium" pitchFamily="2" charset="-78"/>
              </a:rPr>
              <a:t>3) Implementation</a:t>
            </a:r>
            <a:endParaRPr kumimoji="1" lang="zh-CN" altLang="en-US" sz="4000" dirty="0">
              <a:latin typeface="Adobe Naskh Medium" pitchFamily="2" charset="-78"/>
              <a:cs typeface="Adobe Naskh Medium" pitchFamily="2" charset="-7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7BBD6B-6C63-C0EB-83C2-5C44CFEAAF98}"/>
              </a:ext>
            </a:extLst>
          </p:cNvPr>
          <p:cNvSpPr txBox="1"/>
          <p:nvPr/>
        </p:nvSpPr>
        <p:spPr>
          <a:xfrm>
            <a:off x="10433634" y="279113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B2C693B-0018-53C3-A81A-050998BCF0B0}"/>
              </a:ext>
            </a:extLst>
          </p:cNvPr>
          <p:cNvSpPr txBox="1"/>
          <p:nvPr/>
        </p:nvSpPr>
        <p:spPr>
          <a:xfrm>
            <a:off x="6666540" y="114219"/>
            <a:ext cx="4157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The Administration’s strategy</a:t>
            </a:r>
            <a:endParaRPr kumimoji="1" lang="zh-CN" altLang="en-US" sz="24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6CA355D-6AD3-F5FC-09E6-2E9D3AB57235}"/>
              </a:ext>
            </a:extLst>
          </p:cNvPr>
          <p:cNvSpPr txBox="1"/>
          <p:nvPr/>
        </p:nvSpPr>
        <p:spPr>
          <a:xfrm>
            <a:off x="6666540" y="1202421"/>
            <a:ext cx="4157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Trump’s words and actions</a:t>
            </a:r>
            <a:endParaRPr kumimoji="1" lang="zh-CN" altLang="en-US" sz="24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" name="右箭头 12">
            <a:extLst>
              <a:ext uri="{FF2B5EF4-FFF2-40B4-BE49-F238E27FC236}">
                <a16:creationId xmlns:a16="http://schemas.microsoft.com/office/drawing/2014/main" id="{FF78A51E-540C-875D-4FD8-94D10805662C}"/>
              </a:ext>
            </a:extLst>
          </p:cNvPr>
          <p:cNvSpPr/>
          <p:nvPr/>
        </p:nvSpPr>
        <p:spPr>
          <a:xfrm rot="20187426">
            <a:off x="5495479" y="396291"/>
            <a:ext cx="1201041" cy="555103"/>
          </a:xfrm>
          <a:prstGeom prst="rightArrow">
            <a:avLst>
              <a:gd name="adj1" fmla="val 28067"/>
              <a:gd name="adj2" fmla="val 713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右箭头 13">
            <a:extLst>
              <a:ext uri="{FF2B5EF4-FFF2-40B4-BE49-F238E27FC236}">
                <a16:creationId xmlns:a16="http://schemas.microsoft.com/office/drawing/2014/main" id="{B9EC192E-7E94-E0BA-AAB0-CE307F8454FC}"/>
              </a:ext>
            </a:extLst>
          </p:cNvPr>
          <p:cNvSpPr/>
          <p:nvPr/>
        </p:nvSpPr>
        <p:spPr>
          <a:xfrm rot="1080373">
            <a:off x="5495478" y="945947"/>
            <a:ext cx="1201041" cy="555103"/>
          </a:xfrm>
          <a:prstGeom prst="rightArrow">
            <a:avLst>
              <a:gd name="adj1" fmla="val 28067"/>
              <a:gd name="adj2" fmla="val 713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22693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670560" y="-388442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Grossman (2021)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823BB5-C9E1-21AE-1A33-714744FE2A5D}"/>
              </a:ext>
            </a:extLst>
          </p:cNvPr>
          <p:cNvSpPr txBox="1"/>
          <p:nvPr/>
        </p:nvSpPr>
        <p:spPr>
          <a:xfrm>
            <a:off x="670560" y="2116149"/>
            <a:ext cx="1134726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Problems: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CN" sz="2800" b="1" kern="100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divergence </a:t>
            </a:r>
            <a:r>
              <a:rPr lang="en-US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between the administration’s strategy and Trump’s words and actions (196)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strike="sngStrike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Japan, India, Vietnam: security cooperation paralleled economic pressure (196-197)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South Korea (Special Measures Agreement) (197)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Philippine (Visiting Forces Agreement) (197)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BUILD Act </a:t>
            </a:r>
            <a:r>
              <a:rPr lang="en-US" altLang="zh-CN" sz="28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not much substantial influence </a:t>
            </a: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(199)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CN" sz="28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Reputational cost </a:t>
            </a: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of not sending higher level officials to East Asia Summit and ASEAN Regional Forum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chievements</a:t>
            </a:r>
            <a:endParaRPr lang="en-US" altLang="zh-CN" sz="2800" kern="100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D8C9A8-5712-40CC-72D6-B7495853CCF6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8894BC-59ED-16B5-5C56-1E12C2A9188A}"/>
              </a:ext>
            </a:extLst>
          </p:cNvPr>
          <p:cNvSpPr txBox="1"/>
          <p:nvPr/>
        </p:nvSpPr>
        <p:spPr>
          <a:xfrm>
            <a:off x="1651584" y="1285152"/>
            <a:ext cx="878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latin typeface="Adobe Naskh Medium" pitchFamily="2" charset="-78"/>
                <a:cs typeface="Adobe Naskh Medium" pitchFamily="2" charset="-78"/>
              </a:rPr>
              <a:t>3) Implementation</a:t>
            </a:r>
            <a:endParaRPr kumimoji="1" lang="zh-CN" altLang="en-US" sz="4000" dirty="0">
              <a:latin typeface="Adobe Naskh Medium" pitchFamily="2" charset="-78"/>
              <a:cs typeface="Adobe Naskh Medium" pitchFamily="2" charset="-7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7BBD6B-6C63-C0EB-83C2-5C44CFEAAF98}"/>
              </a:ext>
            </a:extLst>
          </p:cNvPr>
          <p:cNvSpPr txBox="1"/>
          <p:nvPr/>
        </p:nvSpPr>
        <p:spPr>
          <a:xfrm>
            <a:off x="10433634" y="279113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B2C693B-0018-53C3-A81A-050998BCF0B0}"/>
              </a:ext>
            </a:extLst>
          </p:cNvPr>
          <p:cNvSpPr txBox="1"/>
          <p:nvPr/>
        </p:nvSpPr>
        <p:spPr>
          <a:xfrm>
            <a:off x="6666540" y="114219"/>
            <a:ext cx="4157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The Administration’s strategy</a:t>
            </a:r>
            <a:endParaRPr kumimoji="1" lang="zh-CN" altLang="en-US" sz="24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6CA355D-6AD3-F5FC-09E6-2E9D3AB57235}"/>
              </a:ext>
            </a:extLst>
          </p:cNvPr>
          <p:cNvSpPr txBox="1"/>
          <p:nvPr/>
        </p:nvSpPr>
        <p:spPr>
          <a:xfrm>
            <a:off x="6666540" y="1202421"/>
            <a:ext cx="4157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Trump’s words and actions</a:t>
            </a:r>
            <a:endParaRPr kumimoji="1" lang="zh-CN" altLang="en-US" sz="24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" name="右箭头 12">
            <a:extLst>
              <a:ext uri="{FF2B5EF4-FFF2-40B4-BE49-F238E27FC236}">
                <a16:creationId xmlns:a16="http://schemas.microsoft.com/office/drawing/2014/main" id="{FF78A51E-540C-875D-4FD8-94D10805662C}"/>
              </a:ext>
            </a:extLst>
          </p:cNvPr>
          <p:cNvSpPr/>
          <p:nvPr/>
        </p:nvSpPr>
        <p:spPr>
          <a:xfrm rot="20187426">
            <a:off x="5495479" y="396291"/>
            <a:ext cx="1201041" cy="555103"/>
          </a:xfrm>
          <a:prstGeom prst="rightArrow">
            <a:avLst>
              <a:gd name="adj1" fmla="val 28067"/>
              <a:gd name="adj2" fmla="val 713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右箭头 13">
            <a:extLst>
              <a:ext uri="{FF2B5EF4-FFF2-40B4-BE49-F238E27FC236}">
                <a16:creationId xmlns:a16="http://schemas.microsoft.com/office/drawing/2014/main" id="{B9EC192E-7E94-E0BA-AAB0-CE307F8454FC}"/>
              </a:ext>
            </a:extLst>
          </p:cNvPr>
          <p:cNvSpPr/>
          <p:nvPr/>
        </p:nvSpPr>
        <p:spPr>
          <a:xfrm rot="1080373">
            <a:off x="5495478" y="945947"/>
            <a:ext cx="1201041" cy="555103"/>
          </a:xfrm>
          <a:prstGeom prst="rightArrow">
            <a:avLst>
              <a:gd name="adj1" fmla="val 28067"/>
              <a:gd name="adj2" fmla="val 713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598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670560" y="-388442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Grossman (2021)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823BB5-C9E1-21AE-1A33-714744FE2A5D}"/>
              </a:ext>
            </a:extLst>
          </p:cNvPr>
          <p:cNvSpPr txBox="1"/>
          <p:nvPr/>
        </p:nvSpPr>
        <p:spPr>
          <a:xfrm>
            <a:off x="670560" y="2116149"/>
            <a:ext cx="1134726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Problems: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CN" sz="28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divergence </a:t>
            </a: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between the administration’s strategy and Trump’s words and actions (196)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BUILD Act </a:t>
            </a:r>
            <a:r>
              <a:rPr lang="en-US" altLang="zh-CN" sz="2800" b="1" kern="100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not much substantial influence </a:t>
            </a:r>
            <a:r>
              <a:rPr lang="en-US" altLang="zh-CN" sz="2800" kern="1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(199)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American counterpart of China’s BRI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Overemphasizing security while neglecting economics (199)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CN" sz="28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Reputational cost </a:t>
            </a: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of not sending higher level officials to East Asia Summit and ASEAN Regional Forum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Robert O’Brian, National Security Advisor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Southeast Asia is believed to be the center of US-China competition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chievements</a:t>
            </a:r>
            <a:endParaRPr lang="en-US" altLang="zh-CN" sz="2800" kern="100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D8C9A8-5712-40CC-72D6-B7495853CCF6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8894BC-59ED-16B5-5C56-1E12C2A9188A}"/>
              </a:ext>
            </a:extLst>
          </p:cNvPr>
          <p:cNvSpPr txBox="1"/>
          <p:nvPr/>
        </p:nvSpPr>
        <p:spPr>
          <a:xfrm>
            <a:off x="1651584" y="1285152"/>
            <a:ext cx="878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latin typeface="Adobe Naskh Medium" pitchFamily="2" charset="-78"/>
                <a:cs typeface="Adobe Naskh Medium" pitchFamily="2" charset="-78"/>
              </a:rPr>
              <a:t>3) Implementation</a:t>
            </a:r>
            <a:endParaRPr kumimoji="1" lang="zh-CN" altLang="en-US" sz="4000" dirty="0">
              <a:latin typeface="Adobe Naskh Medium" pitchFamily="2" charset="-78"/>
              <a:cs typeface="Adobe Naskh Medium" pitchFamily="2" charset="-7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7BBD6B-6C63-C0EB-83C2-5C44CFEAAF98}"/>
              </a:ext>
            </a:extLst>
          </p:cNvPr>
          <p:cNvSpPr txBox="1"/>
          <p:nvPr/>
        </p:nvSpPr>
        <p:spPr>
          <a:xfrm>
            <a:off x="10433634" y="279113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B2C693B-0018-53C3-A81A-050998BCF0B0}"/>
              </a:ext>
            </a:extLst>
          </p:cNvPr>
          <p:cNvSpPr txBox="1"/>
          <p:nvPr/>
        </p:nvSpPr>
        <p:spPr>
          <a:xfrm>
            <a:off x="6666540" y="114219"/>
            <a:ext cx="4157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The Administration’s strategy</a:t>
            </a:r>
            <a:endParaRPr kumimoji="1" lang="zh-CN" altLang="en-US" sz="24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6CA355D-6AD3-F5FC-09E6-2E9D3AB57235}"/>
              </a:ext>
            </a:extLst>
          </p:cNvPr>
          <p:cNvSpPr txBox="1"/>
          <p:nvPr/>
        </p:nvSpPr>
        <p:spPr>
          <a:xfrm>
            <a:off x="6666540" y="1202421"/>
            <a:ext cx="4157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Trump’s words and actions</a:t>
            </a:r>
            <a:endParaRPr kumimoji="1" lang="zh-CN" altLang="en-US" sz="24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" name="右箭头 12">
            <a:extLst>
              <a:ext uri="{FF2B5EF4-FFF2-40B4-BE49-F238E27FC236}">
                <a16:creationId xmlns:a16="http://schemas.microsoft.com/office/drawing/2014/main" id="{FF78A51E-540C-875D-4FD8-94D10805662C}"/>
              </a:ext>
            </a:extLst>
          </p:cNvPr>
          <p:cNvSpPr/>
          <p:nvPr/>
        </p:nvSpPr>
        <p:spPr>
          <a:xfrm rot="20187426">
            <a:off x="5495479" y="396291"/>
            <a:ext cx="1201041" cy="555103"/>
          </a:xfrm>
          <a:prstGeom prst="rightArrow">
            <a:avLst>
              <a:gd name="adj1" fmla="val 28067"/>
              <a:gd name="adj2" fmla="val 713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右箭头 13">
            <a:extLst>
              <a:ext uri="{FF2B5EF4-FFF2-40B4-BE49-F238E27FC236}">
                <a16:creationId xmlns:a16="http://schemas.microsoft.com/office/drawing/2014/main" id="{B9EC192E-7E94-E0BA-AAB0-CE307F8454FC}"/>
              </a:ext>
            </a:extLst>
          </p:cNvPr>
          <p:cNvSpPr/>
          <p:nvPr/>
        </p:nvSpPr>
        <p:spPr>
          <a:xfrm rot="1080373">
            <a:off x="5495478" y="945947"/>
            <a:ext cx="1201041" cy="555103"/>
          </a:xfrm>
          <a:prstGeom prst="rightArrow">
            <a:avLst>
              <a:gd name="adj1" fmla="val 28067"/>
              <a:gd name="adj2" fmla="val 713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02015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670560" y="-388442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Grossman (2021)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823BB5-C9E1-21AE-1A33-714744FE2A5D}"/>
              </a:ext>
            </a:extLst>
          </p:cNvPr>
          <p:cNvSpPr txBox="1"/>
          <p:nvPr/>
        </p:nvSpPr>
        <p:spPr>
          <a:xfrm>
            <a:off x="670560" y="2116149"/>
            <a:ext cx="113472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Problems: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CN" sz="28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divergence </a:t>
            </a: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between the administration’s strategy and Trump’s words and actions (196)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BUILD Act </a:t>
            </a:r>
            <a:r>
              <a:rPr lang="en-US" altLang="zh-CN" sz="28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not much substantial influence </a:t>
            </a: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(199)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CN" sz="2800" b="1" kern="100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Reputational cost </a:t>
            </a:r>
            <a:r>
              <a:rPr lang="en-US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of not sending higher level officials to East Asia Summit and ASEAN Regional Forum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Robert O’Brian, National Security Advisor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Southeast Asia is believed to be the center of US-China competition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chievements</a:t>
            </a:r>
            <a:endParaRPr lang="en-US" altLang="zh-CN" sz="2800" kern="100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D8C9A8-5712-40CC-72D6-B7495853CCF6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8894BC-59ED-16B5-5C56-1E12C2A9188A}"/>
              </a:ext>
            </a:extLst>
          </p:cNvPr>
          <p:cNvSpPr txBox="1"/>
          <p:nvPr/>
        </p:nvSpPr>
        <p:spPr>
          <a:xfrm>
            <a:off x="1651584" y="1285152"/>
            <a:ext cx="878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latin typeface="Adobe Naskh Medium" pitchFamily="2" charset="-78"/>
                <a:cs typeface="Adobe Naskh Medium" pitchFamily="2" charset="-78"/>
              </a:rPr>
              <a:t>3) Implementation</a:t>
            </a:r>
            <a:endParaRPr kumimoji="1" lang="zh-CN" altLang="en-US" sz="4000" dirty="0">
              <a:latin typeface="Adobe Naskh Medium" pitchFamily="2" charset="-78"/>
              <a:cs typeface="Adobe Naskh Medium" pitchFamily="2" charset="-7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7BBD6B-6C63-C0EB-83C2-5C44CFEAAF98}"/>
              </a:ext>
            </a:extLst>
          </p:cNvPr>
          <p:cNvSpPr txBox="1"/>
          <p:nvPr/>
        </p:nvSpPr>
        <p:spPr>
          <a:xfrm>
            <a:off x="10433634" y="279113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B2C693B-0018-53C3-A81A-050998BCF0B0}"/>
              </a:ext>
            </a:extLst>
          </p:cNvPr>
          <p:cNvSpPr txBox="1"/>
          <p:nvPr/>
        </p:nvSpPr>
        <p:spPr>
          <a:xfrm>
            <a:off x="6666540" y="114219"/>
            <a:ext cx="4157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The Administration’s strategy</a:t>
            </a:r>
            <a:endParaRPr kumimoji="1" lang="zh-CN" altLang="en-US" sz="24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6CA355D-6AD3-F5FC-09E6-2E9D3AB57235}"/>
              </a:ext>
            </a:extLst>
          </p:cNvPr>
          <p:cNvSpPr txBox="1"/>
          <p:nvPr/>
        </p:nvSpPr>
        <p:spPr>
          <a:xfrm>
            <a:off x="6666540" y="1202421"/>
            <a:ext cx="4157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Trump’s words and actions</a:t>
            </a:r>
            <a:endParaRPr kumimoji="1" lang="zh-CN" altLang="en-US" sz="24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" name="右箭头 12">
            <a:extLst>
              <a:ext uri="{FF2B5EF4-FFF2-40B4-BE49-F238E27FC236}">
                <a16:creationId xmlns:a16="http://schemas.microsoft.com/office/drawing/2014/main" id="{FF78A51E-540C-875D-4FD8-94D10805662C}"/>
              </a:ext>
            </a:extLst>
          </p:cNvPr>
          <p:cNvSpPr/>
          <p:nvPr/>
        </p:nvSpPr>
        <p:spPr>
          <a:xfrm rot="20187426">
            <a:off x="5495479" y="396291"/>
            <a:ext cx="1201041" cy="555103"/>
          </a:xfrm>
          <a:prstGeom prst="rightArrow">
            <a:avLst>
              <a:gd name="adj1" fmla="val 28067"/>
              <a:gd name="adj2" fmla="val 713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右箭头 13">
            <a:extLst>
              <a:ext uri="{FF2B5EF4-FFF2-40B4-BE49-F238E27FC236}">
                <a16:creationId xmlns:a16="http://schemas.microsoft.com/office/drawing/2014/main" id="{B9EC192E-7E94-E0BA-AAB0-CE307F8454FC}"/>
              </a:ext>
            </a:extLst>
          </p:cNvPr>
          <p:cNvSpPr/>
          <p:nvPr/>
        </p:nvSpPr>
        <p:spPr>
          <a:xfrm rot="1080373">
            <a:off x="5495478" y="945947"/>
            <a:ext cx="1201041" cy="555103"/>
          </a:xfrm>
          <a:prstGeom prst="rightArrow">
            <a:avLst>
              <a:gd name="adj1" fmla="val 28067"/>
              <a:gd name="adj2" fmla="val 713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99048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670560" y="-388442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Grossman (2021)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823BB5-C9E1-21AE-1A33-714744FE2A5D}"/>
              </a:ext>
            </a:extLst>
          </p:cNvPr>
          <p:cNvSpPr txBox="1"/>
          <p:nvPr/>
        </p:nvSpPr>
        <p:spPr>
          <a:xfrm>
            <a:off x="670560" y="2025908"/>
            <a:ext cx="1134726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Problems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chievements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“Indo” powers (traditional allies/partners) + </a:t>
            </a:r>
            <a:r>
              <a:rPr lang="en-US" altLang="zh-CN" sz="28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“pacific” powers 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(Freely Associated States, giving the US military access to their territory) (198)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resurrection of the Quadrilateral Security Dialogue (</a:t>
            </a:r>
            <a:r>
              <a:rPr lang="en-US" altLang="zh-CN" sz="28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Quad</a:t>
            </a: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), the enhanced Quad Plus (198)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More </a:t>
            </a:r>
            <a:r>
              <a:rPr lang="en-US" altLang="zh-CN" sz="28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FONOP</a:t>
            </a:r>
            <a:r>
              <a:rPr lang="en-US" altLang="zh-CN" sz="28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that complicated China’s sovereignty claim in the South China Sea (198)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Overall Successful: “</a:t>
            </a:r>
            <a:r>
              <a:rPr lang="en-US" altLang="zh-CN" sz="28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Indo-Pacific countries similarly need Washington and are likely to look past US missteps so long as it supports their national security strategies</a:t>
            </a: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” (200)</a:t>
            </a:r>
            <a:endParaRPr lang="en-US" altLang="zh-CN" sz="2800" kern="100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D8C9A8-5712-40CC-72D6-B7495853CCF6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8894BC-59ED-16B5-5C56-1E12C2A9188A}"/>
              </a:ext>
            </a:extLst>
          </p:cNvPr>
          <p:cNvSpPr txBox="1"/>
          <p:nvPr/>
        </p:nvSpPr>
        <p:spPr>
          <a:xfrm>
            <a:off x="1651584" y="1285152"/>
            <a:ext cx="878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latin typeface="Adobe Naskh Medium" pitchFamily="2" charset="-78"/>
                <a:cs typeface="Adobe Naskh Medium" pitchFamily="2" charset="-78"/>
              </a:rPr>
              <a:t>3) Implementation</a:t>
            </a:r>
            <a:endParaRPr kumimoji="1" lang="zh-CN" altLang="en-US" sz="4000" dirty="0">
              <a:latin typeface="Adobe Naskh Medium" pitchFamily="2" charset="-78"/>
              <a:cs typeface="Adobe Naskh Medium" pitchFamily="2" charset="-7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7BBD6B-6C63-C0EB-83C2-5C44CFEAAF98}"/>
              </a:ext>
            </a:extLst>
          </p:cNvPr>
          <p:cNvSpPr txBox="1"/>
          <p:nvPr/>
        </p:nvSpPr>
        <p:spPr>
          <a:xfrm>
            <a:off x="10433634" y="279113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040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670560" y="-388442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Grossman (2021)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823BB5-C9E1-21AE-1A33-714744FE2A5D}"/>
              </a:ext>
            </a:extLst>
          </p:cNvPr>
          <p:cNvSpPr txBox="1"/>
          <p:nvPr/>
        </p:nvSpPr>
        <p:spPr>
          <a:xfrm>
            <a:off x="670560" y="2025908"/>
            <a:ext cx="1134726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Problems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chievements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“Indo” powers (traditional allies/partners) + </a:t>
            </a:r>
            <a:r>
              <a:rPr lang="en-US" altLang="zh-CN" sz="2800" b="1" kern="1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“pacific” powers </a:t>
            </a: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(Freely Associated States, giving the US military access to their territory) (198)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resurrection of the Quadrilateral Security Dialogue (</a:t>
            </a:r>
            <a:r>
              <a:rPr lang="en-US" altLang="zh-CN" sz="28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Quad</a:t>
            </a: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), the enhanced Quad Plus (198)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More </a:t>
            </a:r>
            <a:r>
              <a:rPr lang="en-US" altLang="zh-CN" sz="2800" b="1" kern="1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FONOP</a:t>
            </a:r>
            <a:r>
              <a:rPr lang="en-US" altLang="zh-CN" sz="28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that complicated China’s sovereignty claim in the South China Sea (198)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Overall Successful: </a:t>
            </a: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8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Indo-Pacific countries similarly need Washington and are likely to look past US missteps so long as it supports their national security strategies</a:t>
            </a: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” (200)</a:t>
            </a:r>
            <a:endParaRPr lang="en-US" altLang="zh-CN" sz="28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D8C9A8-5712-40CC-72D6-B7495853CCF6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8894BC-59ED-16B5-5C56-1E12C2A9188A}"/>
              </a:ext>
            </a:extLst>
          </p:cNvPr>
          <p:cNvSpPr txBox="1"/>
          <p:nvPr/>
        </p:nvSpPr>
        <p:spPr>
          <a:xfrm>
            <a:off x="1651584" y="1285152"/>
            <a:ext cx="878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latin typeface="Adobe Naskh Medium" pitchFamily="2" charset="-78"/>
                <a:cs typeface="Adobe Naskh Medium" pitchFamily="2" charset="-78"/>
              </a:rPr>
              <a:t>3) Implementation</a:t>
            </a:r>
            <a:endParaRPr kumimoji="1" lang="zh-CN" altLang="en-US" sz="4000" dirty="0">
              <a:latin typeface="Adobe Naskh Medium" pitchFamily="2" charset="-78"/>
              <a:cs typeface="Adobe Naskh Medium" pitchFamily="2" charset="-7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7BBD6B-6C63-C0EB-83C2-5C44CFEAAF98}"/>
              </a:ext>
            </a:extLst>
          </p:cNvPr>
          <p:cNvSpPr txBox="1"/>
          <p:nvPr/>
        </p:nvSpPr>
        <p:spPr>
          <a:xfrm>
            <a:off x="10433634" y="279113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194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670560" y="-388442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Grossman (2021)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D8C9A8-5712-40CC-72D6-B7495853CCF6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8894BC-59ED-16B5-5C56-1E12C2A9188A}"/>
              </a:ext>
            </a:extLst>
          </p:cNvPr>
          <p:cNvSpPr txBox="1"/>
          <p:nvPr/>
        </p:nvSpPr>
        <p:spPr>
          <a:xfrm>
            <a:off x="1651584" y="1285152"/>
            <a:ext cx="878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latin typeface="Adobe Naskh Medium" pitchFamily="2" charset="-78"/>
                <a:cs typeface="Adobe Naskh Medium" pitchFamily="2" charset="-78"/>
              </a:rPr>
              <a:t>3) Implementation</a:t>
            </a:r>
            <a:endParaRPr kumimoji="1" lang="zh-CN" altLang="en-US" sz="4000" dirty="0">
              <a:latin typeface="Adobe Naskh Medium" pitchFamily="2" charset="-78"/>
              <a:cs typeface="Adobe Naskh Medium" pitchFamily="2" charset="-7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7BBD6B-6C63-C0EB-83C2-5C44CFEAAF98}"/>
              </a:ext>
            </a:extLst>
          </p:cNvPr>
          <p:cNvSpPr txBox="1"/>
          <p:nvPr/>
        </p:nvSpPr>
        <p:spPr>
          <a:xfrm>
            <a:off x="10433634" y="279113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A3D6503-61D3-0CD5-C3DB-1A086362CE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85" b="48280"/>
          <a:stretch/>
        </p:blipFill>
        <p:spPr>
          <a:xfrm>
            <a:off x="2109995" y="1919217"/>
            <a:ext cx="7972010" cy="452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73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1640287" y="3429000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TRUMP AND THE INDO-PACIFIC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13" name="副标题 2">
            <a:extLst>
              <a:ext uri="{FF2B5EF4-FFF2-40B4-BE49-F238E27FC236}">
                <a16:creationId xmlns:a16="http://schemas.microsoft.com/office/drawing/2014/main" id="{828C845B-4C32-75FA-CE30-3EAFBD81CFCD}"/>
              </a:ext>
            </a:extLst>
          </p:cNvPr>
          <p:cNvSpPr txBox="1">
            <a:spLocks/>
          </p:cNvSpPr>
          <p:nvPr/>
        </p:nvSpPr>
        <p:spPr>
          <a:xfrm>
            <a:off x="1703733" y="532415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Presented by ZHANG Wei</a:t>
            </a:r>
          </a:p>
          <a:p>
            <a:pPr marL="0" indent="0" algn="ctr">
              <a:buNone/>
            </a:pP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September 29, 2022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43A053C-03C2-0CFD-B273-7964213D92D7}"/>
              </a:ext>
            </a:extLst>
          </p:cNvPr>
          <p:cNvSpPr txBox="1"/>
          <p:nvPr/>
        </p:nvSpPr>
        <p:spPr>
          <a:xfrm>
            <a:off x="9070658" y="1123216"/>
            <a:ext cx="31213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600" spc="-150" dirty="0">
                <a:latin typeface="Iowan Old Style Roman" panose="02040602040506020204" pitchFamily="18" charset="0"/>
              </a:rPr>
              <a:t>A FREE AND OPEN INDO-PACIFIC</a:t>
            </a:r>
          </a:p>
          <a:p>
            <a:pPr algn="ctr"/>
            <a:r>
              <a:rPr kumimoji="1" lang="en-US" altLang="zh-CN" sz="3600" spc="-150" dirty="0">
                <a:latin typeface="Iowan Old Style Roman" panose="02040602040506020204" pitchFamily="18" charset="0"/>
              </a:rPr>
              <a:t>2019</a:t>
            </a:r>
            <a:endParaRPr kumimoji="1" lang="zh-CN" altLang="en-US" sz="3600" spc="-150" dirty="0">
              <a:latin typeface="Iowan Old Style Roman" panose="020406020405060202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4633745-9340-D17F-9793-17E16D852B49}"/>
              </a:ext>
            </a:extLst>
          </p:cNvPr>
          <p:cNvSpPr txBox="1"/>
          <p:nvPr/>
        </p:nvSpPr>
        <p:spPr>
          <a:xfrm>
            <a:off x="5916271" y="1123216"/>
            <a:ext cx="3246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600" spc="-150" dirty="0">
                <a:latin typeface="Iowan Old Style Roman" panose="02040602040506020204" pitchFamily="18" charset="0"/>
              </a:rPr>
              <a:t>INDO-PACIFIC STRATEGY REPORT</a:t>
            </a:r>
          </a:p>
          <a:p>
            <a:pPr algn="ctr"/>
            <a:r>
              <a:rPr kumimoji="1" lang="en-US" altLang="zh-CN" sz="3600" spc="-150" dirty="0">
                <a:latin typeface="Iowan Old Style Roman" panose="02040602040506020204" pitchFamily="18" charset="0"/>
              </a:rPr>
              <a:t>2019</a:t>
            </a:r>
            <a:endParaRPr kumimoji="1" lang="zh-CN" altLang="en-US" sz="3600" spc="-150" dirty="0">
              <a:latin typeface="Iowan Old Style Roman" panose="020406020405060202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25E4513-1E26-8E1E-8773-EA5944F62017}"/>
              </a:ext>
            </a:extLst>
          </p:cNvPr>
          <p:cNvSpPr txBox="1"/>
          <p:nvPr/>
        </p:nvSpPr>
        <p:spPr>
          <a:xfrm>
            <a:off x="3275903" y="1125756"/>
            <a:ext cx="2640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600" spc="-150" dirty="0">
                <a:latin typeface="Iowan Old Style Roman" panose="02040602040506020204" pitchFamily="18" charset="0"/>
              </a:rPr>
              <a:t>NATIONAL DEFENSE</a:t>
            </a:r>
          </a:p>
          <a:p>
            <a:pPr algn="ctr"/>
            <a:r>
              <a:rPr kumimoji="1" lang="en-US" altLang="zh-CN" sz="3600" spc="-150" dirty="0">
                <a:latin typeface="Iowan Old Style Roman" panose="02040602040506020204" pitchFamily="18" charset="0"/>
              </a:rPr>
              <a:t>STRATEGY 2018</a:t>
            </a:r>
            <a:endParaRPr kumimoji="1" lang="zh-CN" altLang="en-US" sz="3600" spc="-150" dirty="0">
              <a:latin typeface="Iowan Old Style Roman" panose="020406020405060202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FEC846B-839F-8DAA-924D-4A42C8654BE4}"/>
              </a:ext>
            </a:extLst>
          </p:cNvPr>
          <p:cNvSpPr txBox="1"/>
          <p:nvPr/>
        </p:nvSpPr>
        <p:spPr>
          <a:xfrm>
            <a:off x="213360" y="1125756"/>
            <a:ext cx="30146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600" spc="-150" dirty="0">
                <a:latin typeface="Iowan Old Style Roman" panose="02040602040506020204" pitchFamily="18" charset="0"/>
                <a:cs typeface="Adobe Naskh Medium" pitchFamily="2" charset="-78"/>
              </a:rPr>
              <a:t>NATIONAL SECURITY STRATEGY 2017</a:t>
            </a:r>
            <a:endParaRPr kumimoji="1" lang="zh-CN" altLang="en-US" sz="3600" spc="-150" dirty="0">
              <a:latin typeface="Iowan Old Style Roman" panose="02040602040506020204" pitchFamily="18" charset="0"/>
              <a:cs typeface="Adobe Naskh Mediu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7468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670560" y="-388442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Grossman (2021)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D8C9A8-5712-40CC-72D6-B7495853CCF6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8894BC-59ED-16B5-5C56-1E12C2A9188A}"/>
              </a:ext>
            </a:extLst>
          </p:cNvPr>
          <p:cNvSpPr txBox="1"/>
          <p:nvPr/>
        </p:nvSpPr>
        <p:spPr>
          <a:xfrm>
            <a:off x="1651584" y="1285152"/>
            <a:ext cx="878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latin typeface="Adobe Naskh Medium" pitchFamily="2" charset="-78"/>
                <a:cs typeface="Adobe Naskh Medium" pitchFamily="2" charset="-78"/>
              </a:rPr>
              <a:t>3) Implementation</a:t>
            </a:r>
            <a:endParaRPr kumimoji="1" lang="zh-CN" altLang="en-US" sz="4000" dirty="0">
              <a:latin typeface="Adobe Naskh Medium" pitchFamily="2" charset="-78"/>
              <a:cs typeface="Adobe Naskh Medium" pitchFamily="2" charset="-7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7BBD6B-6C63-C0EB-83C2-5C44CFEAAF98}"/>
              </a:ext>
            </a:extLst>
          </p:cNvPr>
          <p:cNvSpPr txBox="1"/>
          <p:nvPr/>
        </p:nvSpPr>
        <p:spPr>
          <a:xfrm>
            <a:off x="10433634" y="279113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A3D6503-61D3-0CD5-C3DB-1A086362CE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85" b="48280"/>
          <a:stretch/>
        </p:blipFill>
        <p:spPr>
          <a:xfrm>
            <a:off x="2109995" y="1919217"/>
            <a:ext cx="7972010" cy="452413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A6090A3-ED21-61BC-C050-6A291BB3E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707" b="55290"/>
          <a:stretch/>
        </p:blipFill>
        <p:spPr>
          <a:xfrm>
            <a:off x="3811718" y="1890301"/>
            <a:ext cx="4461782" cy="477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97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670560" y="-388442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Grossman (2021)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D8C9A8-5712-40CC-72D6-B7495853CCF6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8894BC-59ED-16B5-5C56-1E12C2A9188A}"/>
              </a:ext>
            </a:extLst>
          </p:cNvPr>
          <p:cNvSpPr txBox="1"/>
          <p:nvPr/>
        </p:nvSpPr>
        <p:spPr>
          <a:xfrm>
            <a:off x="1651584" y="1285152"/>
            <a:ext cx="878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latin typeface="Adobe Naskh Medium" pitchFamily="2" charset="-78"/>
                <a:cs typeface="Adobe Naskh Medium" pitchFamily="2" charset="-78"/>
              </a:rPr>
              <a:t>3) Implementation</a:t>
            </a:r>
            <a:endParaRPr kumimoji="1" lang="zh-CN" altLang="en-US" sz="4000" dirty="0">
              <a:latin typeface="Adobe Naskh Medium" pitchFamily="2" charset="-78"/>
              <a:cs typeface="Adobe Naskh Medium" pitchFamily="2" charset="-7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7BBD6B-6C63-C0EB-83C2-5C44CFEAAF98}"/>
              </a:ext>
            </a:extLst>
          </p:cNvPr>
          <p:cNvSpPr txBox="1"/>
          <p:nvPr/>
        </p:nvSpPr>
        <p:spPr>
          <a:xfrm>
            <a:off x="10433634" y="279113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A3D6503-61D3-0CD5-C3DB-1A086362CE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85" b="48280"/>
          <a:stretch/>
        </p:blipFill>
        <p:spPr>
          <a:xfrm>
            <a:off x="2109995" y="1919217"/>
            <a:ext cx="7972010" cy="452413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A6090A3-ED21-61BC-C050-6A291BB3E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707" b="55290"/>
          <a:stretch/>
        </p:blipFill>
        <p:spPr>
          <a:xfrm>
            <a:off x="3811718" y="1890301"/>
            <a:ext cx="4461782" cy="47789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598BC20-9034-D02B-D9F7-78F4730FCA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557" b="57460"/>
          <a:stretch/>
        </p:blipFill>
        <p:spPr>
          <a:xfrm>
            <a:off x="3158507" y="790916"/>
            <a:ext cx="5768203" cy="58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37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670560" y="-388442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Grossman (2021)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D8C9A8-5712-40CC-72D6-B7495853CCF6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8894BC-59ED-16B5-5C56-1E12C2A9188A}"/>
              </a:ext>
            </a:extLst>
          </p:cNvPr>
          <p:cNvSpPr txBox="1"/>
          <p:nvPr/>
        </p:nvSpPr>
        <p:spPr>
          <a:xfrm>
            <a:off x="1651584" y="1285152"/>
            <a:ext cx="878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latin typeface="Adobe Naskh Medium" pitchFamily="2" charset="-78"/>
                <a:cs typeface="Adobe Naskh Medium" pitchFamily="2" charset="-78"/>
              </a:rPr>
              <a:t>3) Implementation</a:t>
            </a:r>
            <a:endParaRPr kumimoji="1" lang="zh-CN" altLang="en-US" sz="4000" dirty="0">
              <a:latin typeface="Adobe Naskh Medium" pitchFamily="2" charset="-78"/>
              <a:cs typeface="Adobe Naskh Medium" pitchFamily="2" charset="-7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7BBD6B-6C63-C0EB-83C2-5C44CFEAAF98}"/>
              </a:ext>
            </a:extLst>
          </p:cNvPr>
          <p:cNvSpPr txBox="1"/>
          <p:nvPr/>
        </p:nvSpPr>
        <p:spPr>
          <a:xfrm>
            <a:off x="10433634" y="279113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A3D6503-61D3-0CD5-C3DB-1A086362CE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85" b="48280"/>
          <a:stretch/>
        </p:blipFill>
        <p:spPr>
          <a:xfrm>
            <a:off x="2109995" y="1919217"/>
            <a:ext cx="7972010" cy="452413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A6090A3-ED21-61BC-C050-6A291BB3E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707" b="55290"/>
          <a:stretch/>
        </p:blipFill>
        <p:spPr>
          <a:xfrm>
            <a:off x="3811718" y="1890301"/>
            <a:ext cx="4461782" cy="47789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598BC20-9034-D02B-D9F7-78F4730FCA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557" b="57460"/>
          <a:stretch/>
        </p:blipFill>
        <p:spPr>
          <a:xfrm>
            <a:off x="3158507" y="790916"/>
            <a:ext cx="5768203" cy="587828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A512F83-1C48-1D9C-15C7-E5CAB4EE0A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0000"/>
          <a:stretch/>
        </p:blipFill>
        <p:spPr>
          <a:xfrm>
            <a:off x="2109995" y="1638494"/>
            <a:ext cx="7752402" cy="47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91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670560" y="-388442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Grossman (2021)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823BB5-C9E1-21AE-1A33-714744FE2A5D}"/>
              </a:ext>
            </a:extLst>
          </p:cNvPr>
          <p:cNvSpPr txBox="1"/>
          <p:nvPr/>
        </p:nvSpPr>
        <p:spPr>
          <a:xfrm>
            <a:off x="1758366" y="2749043"/>
            <a:ext cx="82782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Resolve the divergence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Avoid extreme action, dealing with China in ways that suit the interests of other allies/partners as well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Provide substantial funding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Forge bilateral trade agreements or rejoin the TPP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Diversify the US role in this region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altLang="zh-CN" sz="28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D8C9A8-5712-40CC-72D6-B7495853CCF6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8894BC-59ED-16B5-5C56-1E12C2A9188A}"/>
              </a:ext>
            </a:extLst>
          </p:cNvPr>
          <p:cNvSpPr txBox="1"/>
          <p:nvPr/>
        </p:nvSpPr>
        <p:spPr>
          <a:xfrm>
            <a:off x="1651584" y="1285152"/>
            <a:ext cx="878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latin typeface="Adobe Naskh Medium" pitchFamily="2" charset="-78"/>
                <a:cs typeface="Adobe Naskh Medium" pitchFamily="2" charset="-78"/>
              </a:rPr>
              <a:t>4) Policy Prescriptions (201-202)</a:t>
            </a:r>
            <a:endParaRPr kumimoji="1" lang="zh-CN" altLang="en-US" sz="4000" dirty="0">
              <a:latin typeface="Adobe Naskh Medium" pitchFamily="2" charset="-78"/>
              <a:cs typeface="Adobe Naskh Medium" pitchFamily="2" charset="-7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7BBD6B-6C63-C0EB-83C2-5C44CFEAAF98}"/>
              </a:ext>
            </a:extLst>
          </p:cNvPr>
          <p:cNvSpPr txBox="1"/>
          <p:nvPr/>
        </p:nvSpPr>
        <p:spPr>
          <a:xfrm>
            <a:off x="10433634" y="279113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5971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670560" y="-388442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Bisley (2020)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823BB5-C9E1-21AE-1A33-714744FE2A5D}"/>
              </a:ext>
            </a:extLst>
          </p:cNvPr>
          <p:cNvSpPr txBox="1"/>
          <p:nvPr/>
        </p:nvSpPr>
        <p:spPr>
          <a:xfrm>
            <a:off x="1278306" y="2623697"/>
            <a:ext cx="101154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Trump’s Indo-Pacific strategy shows </a:t>
            </a:r>
            <a:r>
              <a:rPr lang="en-US" altLang="zh-CN" sz="28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continuity</a:t>
            </a: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with former Pivot to Asia strategy and it is exacerbating the long-term trend of </a:t>
            </a:r>
            <a:r>
              <a:rPr lang="en-US" altLang="zh-CN" sz="28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China’s growing assertiveness and America’s declining credibility </a:t>
            </a: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(161, 172-173).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altLang="zh-CN" sz="28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Despite its verbal emphasis on Indo-Pacific, it is actually very </a:t>
            </a:r>
            <a:r>
              <a:rPr lang="en-US" altLang="zh-CN" sz="28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negligent/inertial and a-strategic</a:t>
            </a: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fixating on limited regional security and short-sighted</a:t>
            </a:r>
            <a:r>
              <a:rPr lang="zh-CN" altLang="en-US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mercantilist economic relations and equipped with limited resources (162, 167, 172).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D8C9A8-5712-40CC-72D6-B7495853CCF6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8894BC-59ED-16B5-5C56-1E12C2A9188A}"/>
              </a:ext>
            </a:extLst>
          </p:cNvPr>
          <p:cNvSpPr txBox="1"/>
          <p:nvPr/>
        </p:nvSpPr>
        <p:spPr>
          <a:xfrm>
            <a:off x="4440504" y="1384843"/>
            <a:ext cx="878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dirty="0">
                <a:latin typeface="Adobe Naskh Medium" pitchFamily="2" charset="-78"/>
                <a:cs typeface="Adobe Naskh Medium" pitchFamily="2" charset="-78"/>
              </a:rPr>
              <a:t>Main arguments</a:t>
            </a:r>
            <a:endParaRPr kumimoji="1" lang="zh-CN" altLang="en-US" sz="4800" dirty="0">
              <a:latin typeface="Adobe Naskh Medium" pitchFamily="2" charset="-78"/>
              <a:cs typeface="Adobe Naskh Medium" pitchFamily="2" charset="-7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7BBD6B-6C63-C0EB-83C2-5C44CFEAAF98}"/>
              </a:ext>
            </a:extLst>
          </p:cNvPr>
          <p:cNvSpPr txBox="1"/>
          <p:nvPr/>
        </p:nvSpPr>
        <p:spPr>
          <a:xfrm>
            <a:off x="10433634" y="549571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4035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670560" y="-388442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Bisley (2020)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823BB5-C9E1-21AE-1A33-714744FE2A5D}"/>
              </a:ext>
            </a:extLst>
          </p:cNvPr>
          <p:cNvSpPr txBox="1"/>
          <p:nvPr/>
        </p:nvSpPr>
        <p:spPr>
          <a:xfrm>
            <a:off x="515463" y="2037237"/>
            <a:ext cx="111610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Resulted from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awareness that the Bush administration put too much emphasis on the Middle East at the expense of US interests in the Asia Pacific (163)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en-US" altLang="zh-CN" sz="28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Aims &amp; Means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To Distribute US resources according to the target’s </a:t>
            </a:r>
            <a:r>
              <a:rPr lang="en-US" altLang="zh-CN" sz="28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strategic significance</a:t>
            </a: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(163)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To retain US preponderance in this region and to contain China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To promote </a:t>
            </a:r>
            <a:r>
              <a:rPr lang="en-US" altLang="zh-CN" sz="28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multilateralism </a:t>
            </a: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to connect economic interests with security interests (164).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en-US" altLang="zh-CN" sz="2800" kern="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altLang="zh-CN" sz="28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D8C9A8-5712-40CC-72D6-B7495853CCF6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8894BC-59ED-16B5-5C56-1E12C2A9188A}"/>
              </a:ext>
            </a:extLst>
          </p:cNvPr>
          <p:cNvSpPr txBox="1"/>
          <p:nvPr/>
        </p:nvSpPr>
        <p:spPr>
          <a:xfrm>
            <a:off x="1651584" y="1285152"/>
            <a:ext cx="878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dirty="0">
                <a:latin typeface="Adobe Naskh Medium" pitchFamily="2" charset="-78"/>
                <a:cs typeface="Adobe Naskh Medium" pitchFamily="2" charset="-78"/>
              </a:rPr>
              <a:t>1) Obama’s Rebalance to Asia</a:t>
            </a:r>
            <a:endParaRPr kumimoji="1" lang="zh-CN" altLang="en-US" sz="4800" dirty="0">
              <a:latin typeface="Adobe Naskh Medium" pitchFamily="2" charset="-78"/>
              <a:cs typeface="Adobe Naskh Medium" pitchFamily="2" charset="-7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7BBD6B-6C63-C0EB-83C2-5C44CFEAAF98}"/>
              </a:ext>
            </a:extLst>
          </p:cNvPr>
          <p:cNvSpPr txBox="1"/>
          <p:nvPr/>
        </p:nvSpPr>
        <p:spPr>
          <a:xfrm>
            <a:off x="10433634" y="549571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5434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670560" y="-388442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Bisley (2020)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823BB5-C9E1-21AE-1A33-714744FE2A5D}"/>
              </a:ext>
            </a:extLst>
          </p:cNvPr>
          <p:cNvSpPr txBox="1"/>
          <p:nvPr/>
        </p:nvSpPr>
        <p:spPr>
          <a:xfrm>
            <a:off x="289932" y="1940916"/>
            <a:ext cx="119020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Resulted from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Aims &amp; Means (163-165)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To Distribute US resources according to the target’s </a:t>
            </a:r>
            <a:r>
              <a:rPr lang="en-US" altLang="zh-CN" sz="2800" b="1" kern="100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strategic significance</a:t>
            </a:r>
            <a:r>
              <a:rPr lang="en-US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Iraq and Afghanistan were given too much emphasis they don’t deserve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To retain US preponderance in this region and to contain China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“China’s dramatic growth was fundamentally changing the region” (164)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To </a:t>
            </a:r>
            <a:r>
              <a:rPr lang="en-US" altLang="zh-CN" sz="28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prioritize Asia-Pacific issues</a:t>
            </a:r>
            <a:endParaRPr lang="en-US" altLang="zh-CN" sz="2800" kern="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“To devote more military assets to the region” (164)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To promote </a:t>
            </a:r>
            <a:r>
              <a:rPr lang="en-US" altLang="zh-CN" sz="28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multilateralism </a:t>
            </a: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to connect economic interests with security interests (164).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Engagement in EAS, APEC, ASEAN, TPP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altLang="zh-CN" sz="28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D8C9A8-5712-40CC-72D6-B7495853CCF6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8894BC-59ED-16B5-5C56-1E12C2A9188A}"/>
              </a:ext>
            </a:extLst>
          </p:cNvPr>
          <p:cNvSpPr txBox="1"/>
          <p:nvPr/>
        </p:nvSpPr>
        <p:spPr>
          <a:xfrm>
            <a:off x="1651584" y="1285152"/>
            <a:ext cx="878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dirty="0">
                <a:latin typeface="Adobe Naskh Medium" pitchFamily="2" charset="-78"/>
                <a:cs typeface="Adobe Naskh Medium" pitchFamily="2" charset="-78"/>
              </a:rPr>
              <a:t>1) Obama’s Rebalance to Asia</a:t>
            </a:r>
            <a:endParaRPr kumimoji="1" lang="zh-CN" altLang="en-US" sz="4800" dirty="0">
              <a:latin typeface="Adobe Naskh Medium" pitchFamily="2" charset="-78"/>
              <a:cs typeface="Adobe Naskh Medium" pitchFamily="2" charset="-7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7BBD6B-6C63-C0EB-83C2-5C44CFEAAF98}"/>
              </a:ext>
            </a:extLst>
          </p:cNvPr>
          <p:cNvSpPr txBox="1"/>
          <p:nvPr/>
        </p:nvSpPr>
        <p:spPr>
          <a:xfrm>
            <a:off x="10433634" y="549571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6029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670560" y="-388442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Bisley (2020)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823BB5-C9E1-21AE-1A33-714744FE2A5D}"/>
              </a:ext>
            </a:extLst>
          </p:cNvPr>
          <p:cNvSpPr txBox="1"/>
          <p:nvPr/>
        </p:nvSpPr>
        <p:spPr>
          <a:xfrm>
            <a:off x="289932" y="1940916"/>
            <a:ext cx="119020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Resulted from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Aims &amp; Means (163-165)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To Distribute US resources according to the target’s </a:t>
            </a:r>
            <a:r>
              <a:rPr lang="en-US" altLang="zh-CN" sz="28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strategic significance</a:t>
            </a: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Iraq and Afghanistan were given too much emphasis they don’t deserve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b="1" kern="100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To retain US preponderance in this region and to contain China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“China’s dramatic growth was fundamentally changing the region” (164)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To </a:t>
            </a:r>
            <a:r>
              <a:rPr lang="en-US" altLang="zh-CN" sz="2800" b="1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prioritize Asia-Pacific issues</a:t>
            </a:r>
            <a:endParaRPr lang="en-US" altLang="zh-CN" sz="2800" kern="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“To devote more military assets to the region” (164)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To promote </a:t>
            </a:r>
            <a:r>
              <a:rPr lang="en-US" altLang="zh-CN" sz="28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multilateralism </a:t>
            </a: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to connect economic interests with security interests (164).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Engagement in EAS, APEC, ASEAN, TPP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altLang="zh-CN" sz="28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D8C9A8-5712-40CC-72D6-B7495853CCF6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8894BC-59ED-16B5-5C56-1E12C2A9188A}"/>
              </a:ext>
            </a:extLst>
          </p:cNvPr>
          <p:cNvSpPr txBox="1"/>
          <p:nvPr/>
        </p:nvSpPr>
        <p:spPr>
          <a:xfrm>
            <a:off x="1651584" y="1285152"/>
            <a:ext cx="878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dirty="0">
                <a:latin typeface="Adobe Naskh Medium" pitchFamily="2" charset="-78"/>
                <a:cs typeface="Adobe Naskh Medium" pitchFamily="2" charset="-78"/>
              </a:rPr>
              <a:t>1) Obama’s Rebalance to Asia</a:t>
            </a:r>
            <a:endParaRPr kumimoji="1" lang="zh-CN" altLang="en-US" sz="4800" dirty="0">
              <a:latin typeface="Adobe Naskh Medium" pitchFamily="2" charset="-78"/>
              <a:cs typeface="Adobe Naskh Medium" pitchFamily="2" charset="-7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7BBD6B-6C63-C0EB-83C2-5C44CFEAAF98}"/>
              </a:ext>
            </a:extLst>
          </p:cNvPr>
          <p:cNvSpPr txBox="1"/>
          <p:nvPr/>
        </p:nvSpPr>
        <p:spPr>
          <a:xfrm>
            <a:off x="10433634" y="549571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8373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670560" y="-388442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Bisley (2020)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823BB5-C9E1-21AE-1A33-714744FE2A5D}"/>
              </a:ext>
            </a:extLst>
          </p:cNvPr>
          <p:cNvSpPr txBox="1"/>
          <p:nvPr/>
        </p:nvSpPr>
        <p:spPr>
          <a:xfrm>
            <a:off x="289932" y="1940916"/>
            <a:ext cx="119020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Resulted from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Aims &amp; Means (163-165)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To Distribute US resources according to the target’s </a:t>
            </a:r>
            <a:r>
              <a:rPr lang="en-US" altLang="zh-CN" sz="28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strategic significance</a:t>
            </a: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Iraq and Afghanistan were given too much emphasis they don’t deserve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To retain US preponderance in this region and to contain China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“China’s dramatic growth was fundamentally changing the region” (164)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To </a:t>
            </a:r>
            <a:r>
              <a:rPr lang="en-US" altLang="zh-CN" sz="28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prioritize Asia-Pacific issues</a:t>
            </a:r>
            <a:endParaRPr lang="en-US" altLang="zh-CN" sz="2800" kern="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“To devote more military assets to the region” (164)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To promote </a:t>
            </a:r>
            <a:r>
              <a:rPr lang="en-US" altLang="zh-CN" sz="2800" b="1" kern="100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multilateralism</a:t>
            </a:r>
            <a:r>
              <a:rPr lang="en-US" altLang="zh-CN" sz="2800" b="1" kern="1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to connect economic interests with security interests (164). 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Engagement in EAS, APEC, ASEAN, TPP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altLang="zh-CN" sz="28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D8C9A8-5712-40CC-72D6-B7495853CCF6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8894BC-59ED-16B5-5C56-1E12C2A9188A}"/>
              </a:ext>
            </a:extLst>
          </p:cNvPr>
          <p:cNvSpPr txBox="1"/>
          <p:nvPr/>
        </p:nvSpPr>
        <p:spPr>
          <a:xfrm>
            <a:off x="1651584" y="1285152"/>
            <a:ext cx="878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dirty="0">
                <a:latin typeface="Adobe Naskh Medium" pitchFamily="2" charset="-78"/>
                <a:cs typeface="Adobe Naskh Medium" pitchFamily="2" charset="-78"/>
              </a:rPr>
              <a:t>1) Obama’s Rebalance to Asia</a:t>
            </a:r>
            <a:endParaRPr kumimoji="1" lang="zh-CN" altLang="en-US" sz="4800" dirty="0">
              <a:latin typeface="Adobe Naskh Medium" pitchFamily="2" charset="-78"/>
              <a:cs typeface="Adobe Naskh Medium" pitchFamily="2" charset="-7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7BBD6B-6C63-C0EB-83C2-5C44CFEAAF98}"/>
              </a:ext>
            </a:extLst>
          </p:cNvPr>
          <p:cNvSpPr txBox="1"/>
          <p:nvPr/>
        </p:nvSpPr>
        <p:spPr>
          <a:xfrm>
            <a:off x="10433634" y="549571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6205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670560" y="-388442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Bisley (2020)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823BB5-C9E1-21AE-1A33-714744FE2A5D}"/>
              </a:ext>
            </a:extLst>
          </p:cNvPr>
          <p:cNvSpPr txBox="1"/>
          <p:nvPr/>
        </p:nvSpPr>
        <p:spPr>
          <a:xfrm>
            <a:off x="670560" y="2079674"/>
            <a:ext cx="121996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Continuity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Security relations with China; support for One China policy (167)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Engagement with regional institutions; 2017 APEC meetings (168)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en-US" altLang="zh-CN" sz="28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Change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China policy: </a:t>
            </a: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China depicted as a geopolitical rival (168)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North Korea: </a:t>
            </a: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from “strategic patience” to “Maximum Pressure” (169)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Trade policy: </a:t>
            </a: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mercantilist thinking (169-170)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Philosophically: </a:t>
            </a: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from liberal internationalism to realpolitik (169-170)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en-US" altLang="zh-CN" sz="2800" kern="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914400" lvl="1" indent="-457200">
              <a:buFont typeface="Wingdings" pitchFamily="2" charset="2"/>
              <a:buChar char="Ø"/>
            </a:pPr>
            <a:endParaRPr lang="en-US" altLang="zh-CN" sz="28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D8C9A8-5712-40CC-72D6-B7495853CCF6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8894BC-59ED-16B5-5C56-1E12C2A9188A}"/>
              </a:ext>
            </a:extLst>
          </p:cNvPr>
          <p:cNvSpPr txBox="1"/>
          <p:nvPr/>
        </p:nvSpPr>
        <p:spPr>
          <a:xfrm>
            <a:off x="1651584" y="1285152"/>
            <a:ext cx="878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dirty="0">
                <a:latin typeface="Adobe Naskh Medium" pitchFamily="2" charset="-78"/>
                <a:cs typeface="Adobe Naskh Medium" pitchFamily="2" charset="-78"/>
              </a:rPr>
              <a:t>2) Trump’s Asia Policy</a:t>
            </a:r>
            <a:endParaRPr kumimoji="1" lang="zh-CN" altLang="en-US" sz="4800" dirty="0">
              <a:latin typeface="Adobe Naskh Medium" pitchFamily="2" charset="-78"/>
              <a:cs typeface="Adobe Naskh Medium" pitchFamily="2" charset="-7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7BBD6B-6C63-C0EB-83C2-5C44CFEAAF98}"/>
              </a:ext>
            </a:extLst>
          </p:cNvPr>
          <p:cNvSpPr txBox="1"/>
          <p:nvPr/>
        </p:nvSpPr>
        <p:spPr>
          <a:xfrm>
            <a:off x="10433634" y="549571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794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1720691" y="326171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TRUMP AND THE INDO-PACIFIC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0BB8DA2-DBFA-C0FB-7CC4-1013915F3FB7}"/>
              </a:ext>
            </a:extLst>
          </p:cNvPr>
          <p:cNvSpPr txBox="1"/>
          <p:nvPr/>
        </p:nvSpPr>
        <p:spPr>
          <a:xfrm>
            <a:off x="670560" y="2713771"/>
            <a:ext cx="1112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Q1: What is Trump’s Indo-Pacific strategy?</a:t>
            </a:r>
          </a:p>
        </p:txBody>
      </p:sp>
    </p:spTree>
    <p:extLst>
      <p:ext uri="{BB962C8B-B14F-4D97-AF65-F5344CB8AC3E}">
        <p14:creationId xmlns:p14="http://schemas.microsoft.com/office/powerpoint/2010/main" val="1741128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670560" y="-388442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Bisley (2020)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823BB5-C9E1-21AE-1A33-714744FE2A5D}"/>
              </a:ext>
            </a:extLst>
          </p:cNvPr>
          <p:cNvSpPr txBox="1"/>
          <p:nvPr/>
        </p:nvSpPr>
        <p:spPr>
          <a:xfrm>
            <a:off x="670560" y="2079674"/>
            <a:ext cx="121996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Continuity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Security relations with China; support for One China policy (167)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Engagement with regional institutions; 2017 APEC meetings (168)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en-US" altLang="zh-CN" sz="28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Change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b="1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China policy: </a:t>
            </a: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China depicted as a geopolitical rival (168)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b="1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North Korea: </a:t>
            </a: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from “strategic patience” to “Maximum Pressure” (169)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b="1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Trade policy: </a:t>
            </a: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mercantilist thinking (169-170)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b="1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Philosophically: </a:t>
            </a: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from liberal internationalism to realpolitik (169-170)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en-US" altLang="zh-CN" sz="28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914400" lvl="1" indent="-457200">
              <a:buFont typeface="Wingdings" pitchFamily="2" charset="2"/>
              <a:buChar char="Ø"/>
            </a:pPr>
            <a:endParaRPr lang="en-US" altLang="zh-CN" sz="28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D8C9A8-5712-40CC-72D6-B7495853CCF6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8894BC-59ED-16B5-5C56-1E12C2A9188A}"/>
              </a:ext>
            </a:extLst>
          </p:cNvPr>
          <p:cNvSpPr txBox="1"/>
          <p:nvPr/>
        </p:nvSpPr>
        <p:spPr>
          <a:xfrm>
            <a:off x="1651584" y="1285152"/>
            <a:ext cx="878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dirty="0">
                <a:latin typeface="Adobe Naskh Medium" pitchFamily="2" charset="-78"/>
                <a:cs typeface="Adobe Naskh Medium" pitchFamily="2" charset="-78"/>
              </a:rPr>
              <a:t>2) Trump’s Asia Policy</a:t>
            </a:r>
            <a:endParaRPr kumimoji="1" lang="zh-CN" altLang="en-US" sz="4800" dirty="0">
              <a:latin typeface="Adobe Naskh Medium" pitchFamily="2" charset="-78"/>
              <a:cs typeface="Adobe Naskh Medium" pitchFamily="2" charset="-7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7BBD6B-6C63-C0EB-83C2-5C44CFEAAF98}"/>
              </a:ext>
            </a:extLst>
          </p:cNvPr>
          <p:cNvSpPr txBox="1"/>
          <p:nvPr/>
        </p:nvSpPr>
        <p:spPr>
          <a:xfrm>
            <a:off x="10433634" y="549571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8389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670560" y="-388442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Bisley (2020)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823BB5-C9E1-21AE-1A33-714744FE2A5D}"/>
              </a:ext>
            </a:extLst>
          </p:cNvPr>
          <p:cNvSpPr txBox="1"/>
          <p:nvPr/>
        </p:nvSpPr>
        <p:spPr>
          <a:xfrm>
            <a:off x="1651584" y="2482398"/>
            <a:ext cx="84277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inertial qualities of the US government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divide within the Republican party between </a:t>
            </a:r>
            <a:r>
              <a:rPr lang="en-US" altLang="zh-CN" sz="28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orthodox Republicans </a:t>
            </a: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and </a:t>
            </a:r>
            <a:r>
              <a:rPr lang="en-US" altLang="zh-CN" sz="28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nativist Trumpian Republicans</a:t>
            </a: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(171)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en-US" altLang="zh-CN" sz="2800" kern="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absence of alternative US security policy in Asia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Most of the alleged alternatives turned out to be </a:t>
            </a:r>
            <a:r>
              <a:rPr lang="en-US" altLang="zh-CN" sz="28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mere rhetoric </a:t>
            </a: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(171).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en-US" altLang="zh-CN" sz="2800" kern="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Long term trend continues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altLang="zh-CN" sz="28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D8C9A8-5712-40CC-72D6-B7495853CCF6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8894BC-59ED-16B5-5C56-1E12C2A9188A}"/>
              </a:ext>
            </a:extLst>
          </p:cNvPr>
          <p:cNvSpPr txBox="1"/>
          <p:nvPr/>
        </p:nvSpPr>
        <p:spPr>
          <a:xfrm>
            <a:off x="1651584" y="1285152"/>
            <a:ext cx="878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latin typeface="Adobe Naskh Medium" pitchFamily="2" charset="-78"/>
                <a:cs typeface="Adobe Naskh Medium" pitchFamily="2" charset="-78"/>
              </a:rPr>
              <a:t>3) Implementation: continuity &gt; change</a:t>
            </a:r>
            <a:endParaRPr kumimoji="1" lang="zh-CN" altLang="en-US" sz="4000" dirty="0">
              <a:latin typeface="Adobe Naskh Medium" pitchFamily="2" charset="-78"/>
              <a:cs typeface="Adobe Naskh Medium" pitchFamily="2" charset="-7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7BBD6B-6C63-C0EB-83C2-5C44CFEAAF98}"/>
              </a:ext>
            </a:extLst>
          </p:cNvPr>
          <p:cNvSpPr txBox="1"/>
          <p:nvPr/>
        </p:nvSpPr>
        <p:spPr>
          <a:xfrm>
            <a:off x="10433634" y="549571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4585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670560" y="-388442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Bisley (2020)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823BB5-C9E1-21AE-1A33-714744FE2A5D}"/>
              </a:ext>
            </a:extLst>
          </p:cNvPr>
          <p:cNvSpPr txBox="1"/>
          <p:nvPr/>
        </p:nvSpPr>
        <p:spPr>
          <a:xfrm>
            <a:off x="1651584" y="2482398"/>
            <a:ext cx="84277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inertial qualities of the US government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en-US" altLang="zh-CN" sz="28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absence of alternative US security policy in Asia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Most of the alleged alternatives turned out to be </a:t>
            </a:r>
            <a:r>
              <a:rPr lang="en-US" altLang="zh-CN" sz="28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mere rhetoric </a:t>
            </a: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(171).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en-US" altLang="zh-CN" sz="28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Long term trend continues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altLang="zh-CN" sz="28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altLang="zh-CN" sz="28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D8C9A8-5712-40CC-72D6-B7495853CCF6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8894BC-59ED-16B5-5C56-1E12C2A9188A}"/>
              </a:ext>
            </a:extLst>
          </p:cNvPr>
          <p:cNvSpPr txBox="1"/>
          <p:nvPr/>
        </p:nvSpPr>
        <p:spPr>
          <a:xfrm>
            <a:off x="1651584" y="1285152"/>
            <a:ext cx="878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latin typeface="Adobe Naskh Medium" pitchFamily="2" charset="-78"/>
                <a:cs typeface="Adobe Naskh Medium" pitchFamily="2" charset="-78"/>
              </a:rPr>
              <a:t>3) Implementation: continuity &gt; change</a:t>
            </a:r>
            <a:endParaRPr kumimoji="1" lang="zh-CN" altLang="en-US" sz="4000" dirty="0">
              <a:latin typeface="Adobe Naskh Medium" pitchFamily="2" charset="-78"/>
              <a:cs typeface="Adobe Naskh Medium" pitchFamily="2" charset="-7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7BBD6B-6C63-C0EB-83C2-5C44CFEAAF98}"/>
              </a:ext>
            </a:extLst>
          </p:cNvPr>
          <p:cNvSpPr txBox="1"/>
          <p:nvPr/>
        </p:nvSpPr>
        <p:spPr>
          <a:xfrm>
            <a:off x="10433634" y="549571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1770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670560" y="-388442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Bisley (2020)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823BB5-C9E1-21AE-1A33-714744FE2A5D}"/>
              </a:ext>
            </a:extLst>
          </p:cNvPr>
          <p:cNvSpPr txBox="1"/>
          <p:nvPr/>
        </p:nvSpPr>
        <p:spPr>
          <a:xfrm>
            <a:off x="1651584" y="2482398"/>
            <a:ext cx="100732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inertial qualities of the US government</a:t>
            </a:r>
            <a:endParaRPr lang="en-US" altLang="zh-CN" sz="28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absence of alternative US security policy in Asia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en-US" altLang="zh-CN" sz="28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Long term trend continues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Starting from Bush Jr.,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solidFill>
                  <a:srgbClr val="00B05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China’s growing</a:t>
            </a:r>
            <a:r>
              <a:rPr lang="en-US" altLang="zh-CN" sz="28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power and assertiveness” (incompatible)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solidFill>
                  <a:srgbClr val="00B05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Uncertainty about American </a:t>
            </a:r>
            <a:r>
              <a:rPr lang="en-US" altLang="zh-CN" sz="28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influence and purpose” (rebalance but compatible; acted as nothing had changed)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Unsettled the Indo-Pacific region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altLang="zh-CN" sz="28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altLang="zh-CN" sz="28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D8C9A8-5712-40CC-72D6-B7495853CCF6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8894BC-59ED-16B5-5C56-1E12C2A9188A}"/>
              </a:ext>
            </a:extLst>
          </p:cNvPr>
          <p:cNvSpPr txBox="1"/>
          <p:nvPr/>
        </p:nvSpPr>
        <p:spPr>
          <a:xfrm>
            <a:off x="1651584" y="1285152"/>
            <a:ext cx="878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latin typeface="Adobe Naskh Medium" pitchFamily="2" charset="-78"/>
                <a:cs typeface="Adobe Naskh Medium" pitchFamily="2" charset="-78"/>
              </a:rPr>
              <a:t>3) Implementation: continuity &gt; change</a:t>
            </a:r>
            <a:endParaRPr kumimoji="1" lang="zh-CN" altLang="en-US" sz="4000" dirty="0">
              <a:latin typeface="Adobe Naskh Medium" pitchFamily="2" charset="-78"/>
              <a:cs typeface="Adobe Naskh Medium" pitchFamily="2" charset="-7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7BBD6B-6C63-C0EB-83C2-5C44CFEAAF98}"/>
              </a:ext>
            </a:extLst>
          </p:cNvPr>
          <p:cNvSpPr txBox="1"/>
          <p:nvPr/>
        </p:nvSpPr>
        <p:spPr>
          <a:xfrm>
            <a:off x="10433634" y="549571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39609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670560" y="-388442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Patel and Hansmeyer (2020)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823BB5-C9E1-21AE-1A33-714744FE2A5D}"/>
              </a:ext>
            </a:extLst>
          </p:cNvPr>
          <p:cNvSpPr txBox="1"/>
          <p:nvPr/>
        </p:nvSpPr>
        <p:spPr>
          <a:xfrm>
            <a:off x="1651584" y="2906312"/>
            <a:ext cx="95269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Trump administration replaces Obama’s multilateralism and engagement strategy with </a:t>
            </a:r>
            <a:r>
              <a:rPr lang="en-US" altLang="zh-CN" sz="28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 transactional approach maximizing its own gains while shifting risk to others</a:t>
            </a: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which risks hurting its long held strategic leadership position for only a short-term victory (210, 222)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D8C9A8-5712-40CC-72D6-B7495853CCF6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8894BC-59ED-16B5-5C56-1E12C2A9188A}"/>
              </a:ext>
            </a:extLst>
          </p:cNvPr>
          <p:cNvSpPr txBox="1"/>
          <p:nvPr/>
        </p:nvSpPr>
        <p:spPr>
          <a:xfrm>
            <a:off x="4646244" y="1662018"/>
            <a:ext cx="878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dirty="0">
                <a:latin typeface="Adobe Naskh Medium" pitchFamily="2" charset="-78"/>
                <a:cs typeface="Adobe Naskh Medium" pitchFamily="2" charset="-78"/>
              </a:rPr>
              <a:t>Main arguments</a:t>
            </a:r>
            <a:endParaRPr kumimoji="1" lang="zh-CN" altLang="en-US" sz="4800" dirty="0">
              <a:latin typeface="Adobe Naskh Medium" pitchFamily="2" charset="-78"/>
              <a:cs typeface="Adobe Naskh Medium" pitchFamily="2" charset="-7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7BBD6B-6C63-C0EB-83C2-5C44CFEAAF98}"/>
              </a:ext>
            </a:extLst>
          </p:cNvPr>
          <p:cNvSpPr txBox="1"/>
          <p:nvPr/>
        </p:nvSpPr>
        <p:spPr>
          <a:xfrm>
            <a:off x="10433634" y="801031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2398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670560" y="-388442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Patel and Hansmeyer (2020)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823BB5-C9E1-21AE-1A33-714744FE2A5D}"/>
              </a:ext>
            </a:extLst>
          </p:cNvPr>
          <p:cNvSpPr txBox="1"/>
          <p:nvPr/>
        </p:nvSpPr>
        <p:spPr>
          <a:xfrm>
            <a:off x="1882140" y="2113947"/>
            <a:ext cx="95116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Initiatives (211)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“Driving regional economic integration” (</a:t>
            </a:r>
            <a:r>
              <a:rPr lang="en-US" altLang="zh-CN" sz="28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TPP</a:t>
            </a: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“Checking Chinese territorial expansion with </a:t>
            </a:r>
            <a:r>
              <a:rPr lang="en-US" altLang="zh-CN" sz="28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FONOP</a:t>
            </a: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s”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“Engaging with </a:t>
            </a:r>
            <a:r>
              <a:rPr lang="en-US" altLang="zh-CN" sz="28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India</a:t>
            </a: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to build a counter-weight to China”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en-US" altLang="zh-CN" sz="2800" kern="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Goal: </a:t>
            </a:r>
            <a:r>
              <a:rPr lang="en-US" altLang="zh-CN" sz="28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To maintain US presence in this region and to balance a growing China </a:t>
            </a: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(212)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altLang="zh-CN" sz="2800" kern="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Basis: </a:t>
            </a:r>
            <a:r>
              <a:rPr lang="en-US" altLang="zh-CN" sz="28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multilateralism, partnership and alliance </a:t>
            </a: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(212)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D8C9A8-5712-40CC-72D6-B7495853CCF6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8894BC-59ED-16B5-5C56-1E12C2A9188A}"/>
              </a:ext>
            </a:extLst>
          </p:cNvPr>
          <p:cNvSpPr txBox="1"/>
          <p:nvPr/>
        </p:nvSpPr>
        <p:spPr>
          <a:xfrm>
            <a:off x="1651584" y="1285152"/>
            <a:ext cx="878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dirty="0">
                <a:latin typeface="Adobe Naskh Medium" pitchFamily="2" charset="-78"/>
                <a:cs typeface="Adobe Naskh Medium" pitchFamily="2" charset="-78"/>
              </a:rPr>
              <a:t>1) Obama’s Asia Pivot</a:t>
            </a:r>
            <a:endParaRPr kumimoji="1" lang="zh-CN" altLang="en-US" sz="4800" dirty="0">
              <a:latin typeface="Adobe Naskh Medium" pitchFamily="2" charset="-78"/>
              <a:cs typeface="Adobe Naskh Medium" pitchFamily="2" charset="-7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7BBD6B-6C63-C0EB-83C2-5C44CFEAAF98}"/>
              </a:ext>
            </a:extLst>
          </p:cNvPr>
          <p:cNvSpPr txBox="1"/>
          <p:nvPr/>
        </p:nvSpPr>
        <p:spPr>
          <a:xfrm>
            <a:off x="10433634" y="801031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1174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670560" y="-388442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Patel and Hansmeyer (2020)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823BB5-C9E1-21AE-1A33-714744FE2A5D}"/>
              </a:ext>
            </a:extLst>
          </p:cNvPr>
          <p:cNvSpPr txBox="1"/>
          <p:nvPr/>
        </p:nvSpPr>
        <p:spPr>
          <a:xfrm>
            <a:off x="1882140" y="2113947"/>
            <a:ext cx="95116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Initiatives (211)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“Driving regional economic integration” (</a:t>
            </a:r>
            <a:r>
              <a:rPr lang="en-US" altLang="zh-CN" sz="28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TPP</a:t>
            </a: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“Checking Chinese territorial expansion with </a:t>
            </a:r>
            <a:r>
              <a:rPr lang="en-US" altLang="zh-CN" sz="28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FONOP</a:t>
            </a: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s”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“Engaging with </a:t>
            </a:r>
            <a:r>
              <a:rPr lang="en-US" altLang="zh-CN" sz="28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India</a:t>
            </a: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to build a counter-weight to China”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en-US" altLang="zh-CN" sz="28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Goal: </a:t>
            </a:r>
            <a:r>
              <a:rPr lang="en-US" altLang="zh-CN" sz="28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To maintain US presence in this region and to balance a growing China </a:t>
            </a: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(212)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altLang="zh-CN" sz="28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Basis: </a:t>
            </a:r>
            <a:r>
              <a:rPr lang="en-US" altLang="zh-CN" sz="28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multilateralism, partnership and alliance </a:t>
            </a: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(212)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D8C9A8-5712-40CC-72D6-B7495853CCF6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8894BC-59ED-16B5-5C56-1E12C2A9188A}"/>
              </a:ext>
            </a:extLst>
          </p:cNvPr>
          <p:cNvSpPr txBox="1"/>
          <p:nvPr/>
        </p:nvSpPr>
        <p:spPr>
          <a:xfrm>
            <a:off x="1651584" y="1285152"/>
            <a:ext cx="878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dirty="0">
                <a:latin typeface="Adobe Naskh Medium" pitchFamily="2" charset="-78"/>
                <a:cs typeface="Adobe Naskh Medium" pitchFamily="2" charset="-78"/>
              </a:rPr>
              <a:t>1) Obama’s Asia Pivot</a:t>
            </a:r>
            <a:endParaRPr kumimoji="1" lang="zh-CN" altLang="en-US" sz="4800" dirty="0">
              <a:latin typeface="Adobe Naskh Medium" pitchFamily="2" charset="-78"/>
              <a:cs typeface="Adobe Naskh Medium" pitchFamily="2" charset="-7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7BBD6B-6C63-C0EB-83C2-5C44CFEAAF98}"/>
              </a:ext>
            </a:extLst>
          </p:cNvPr>
          <p:cNvSpPr txBox="1"/>
          <p:nvPr/>
        </p:nvSpPr>
        <p:spPr>
          <a:xfrm>
            <a:off x="10433634" y="801031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83983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670560" y="-388442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Patel and Hansmeyer (2020)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823BB5-C9E1-21AE-1A33-714744FE2A5D}"/>
              </a:ext>
            </a:extLst>
          </p:cNvPr>
          <p:cNvSpPr txBox="1"/>
          <p:nvPr/>
        </p:nvSpPr>
        <p:spPr>
          <a:xfrm>
            <a:off x="1320486" y="2337964"/>
            <a:ext cx="100732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Meaning</a:t>
            </a: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(211)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In security, trade, and governance domains,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to </a:t>
            </a:r>
            <a:r>
              <a:rPr lang="en-US" altLang="zh-CN" sz="28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maximize gains while shifting risk</a:t>
            </a: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to others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Also can be called an “</a:t>
            </a:r>
            <a:r>
              <a:rPr lang="en-US" altLang="zh-CN" sz="28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extreme asymmetric risk</a:t>
            </a: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” approach 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en-US" altLang="zh-CN" sz="28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Goal: </a:t>
            </a: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to maintain US primacy in Asia, to counter China’s rapid rise and to achieve balance of power (212)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altLang="zh-CN" sz="28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Implementation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altLang="zh-CN" sz="28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D8C9A8-5712-40CC-72D6-B7495853CCF6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8894BC-59ED-16B5-5C56-1E12C2A9188A}"/>
              </a:ext>
            </a:extLst>
          </p:cNvPr>
          <p:cNvSpPr txBox="1"/>
          <p:nvPr/>
        </p:nvSpPr>
        <p:spPr>
          <a:xfrm>
            <a:off x="1651584" y="1285152"/>
            <a:ext cx="878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dirty="0">
                <a:latin typeface="Adobe Naskh Medium" pitchFamily="2" charset="-78"/>
                <a:cs typeface="Adobe Naskh Medium" pitchFamily="2" charset="-78"/>
              </a:rPr>
              <a:t>2) Trump’s transactional approach</a:t>
            </a:r>
            <a:endParaRPr kumimoji="1" lang="zh-CN" altLang="en-US" sz="4800" dirty="0">
              <a:latin typeface="Adobe Naskh Medium" pitchFamily="2" charset="-78"/>
              <a:cs typeface="Adobe Naskh Medium" pitchFamily="2" charset="-7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7BBD6B-6C63-C0EB-83C2-5C44CFEAAF98}"/>
              </a:ext>
            </a:extLst>
          </p:cNvPr>
          <p:cNvSpPr txBox="1"/>
          <p:nvPr/>
        </p:nvSpPr>
        <p:spPr>
          <a:xfrm>
            <a:off x="10433634" y="801031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92480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670560" y="-388442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Patel and Hansmeyer (2020)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823BB5-C9E1-21AE-1A33-714744FE2A5D}"/>
              </a:ext>
            </a:extLst>
          </p:cNvPr>
          <p:cNvSpPr txBox="1"/>
          <p:nvPr/>
        </p:nvSpPr>
        <p:spPr>
          <a:xfrm>
            <a:off x="1057224" y="1999158"/>
            <a:ext cx="109210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Implementation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Security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DPRK policy as a typical example of </a:t>
            </a:r>
            <a:r>
              <a:rPr lang="en-US" altLang="zh-CN" sz="2800" kern="100" dirty="0">
                <a:solidFill>
                  <a:srgbClr val="00B05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“extreme asymmetric risk”</a:t>
            </a:r>
          </a:p>
          <a:p>
            <a:pPr marL="1828800" lvl="3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Trump threatened the use of force (213)</a:t>
            </a:r>
          </a:p>
          <a:p>
            <a:pPr marL="1828800" lvl="3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Risks borne by American allies (213)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Emphasizing the maritime security Quad framework while neglecting other issues like China’s territorial claims in the South China Sea, the BRI… (213)</a:t>
            </a:r>
          </a:p>
          <a:p>
            <a:pPr marL="1371600" lvl="2" indent="-457200">
              <a:buFont typeface="Wingdings" pitchFamily="2" charset="2"/>
              <a:buChar char="Ø"/>
            </a:pPr>
            <a:endParaRPr lang="en-US" altLang="zh-CN" sz="28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Economics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Society and value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altLang="zh-CN" sz="28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D8C9A8-5712-40CC-72D6-B7495853CCF6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8894BC-59ED-16B5-5C56-1E12C2A9188A}"/>
              </a:ext>
            </a:extLst>
          </p:cNvPr>
          <p:cNvSpPr txBox="1"/>
          <p:nvPr/>
        </p:nvSpPr>
        <p:spPr>
          <a:xfrm>
            <a:off x="1651584" y="1285152"/>
            <a:ext cx="878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dirty="0">
                <a:latin typeface="Adobe Naskh Medium" pitchFamily="2" charset="-78"/>
                <a:cs typeface="Adobe Naskh Medium" pitchFamily="2" charset="-78"/>
              </a:rPr>
              <a:t>2) Trump’s transactional approach</a:t>
            </a:r>
            <a:endParaRPr kumimoji="1" lang="zh-CN" altLang="en-US" sz="4800" dirty="0">
              <a:latin typeface="Adobe Naskh Medium" pitchFamily="2" charset="-78"/>
              <a:cs typeface="Adobe Naskh Medium" pitchFamily="2" charset="-7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7BBD6B-6C63-C0EB-83C2-5C44CFEAAF98}"/>
              </a:ext>
            </a:extLst>
          </p:cNvPr>
          <p:cNvSpPr txBox="1"/>
          <p:nvPr/>
        </p:nvSpPr>
        <p:spPr>
          <a:xfrm>
            <a:off x="10433634" y="801031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21159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670560" y="-388442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Patel and Hansmeyer (2020)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823BB5-C9E1-21AE-1A33-714744FE2A5D}"/>
              </a:ext>
            </a:extLst>
          </p:cNvPr>
          <p:cNvSpPr txBox="1"/>
          <p:nvPr/>
        </p:nvSpPr>
        <p:spPr>
          <a:xfrm>
            <a:off x="784860" y="2113947"/>
            <a:ext cx="106222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Implementation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Security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Economics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Trade for only economic gains; Economic nationalism and bilateral agreements (213)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Risk: Changing US image into a predatory one; 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Risk: Creating an opportunity for China to enhance its RCEP (210, 214)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rgbClr val="00B05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Gain: Negotiating leverage due to its superior scale (210)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Infrastructure investment</a:t>
            </a:r>
          </a:p>
          <a:p>
            <a:pPr marL="1371600" lvl="2" indent="-457200">
              <a:buFont typeface="Wingdings" pitchFamily="2" charset="2"/>
              <a:buChar char="Ø"/>
            </a:pPr>
            <a:endParaRPr lang="en-US" altLang="zh-CN" sz="2800" kern="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Society and value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altLang="zh-CN" sz="28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D8C9A8-5712-40CC-72D6-B7495853CCF6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8894BC-59ED-16B5-5C56-1E12C2A9188A}"/>
              </a:ext>
            </a:extLst>
          </p:cNvPr>
          <p:cNvSpPr txBox="1"/>
          <p:nvPr/>
        </p:nvSpPr>
        <p:spPr>
          <a:xfrm>
            <a:off x="1651584" y="1285152"/>
            <a:ext cx="878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dirty="0">
                <a:latin typeface="Adobe Naskh Medium" pitchFamily="2" charset="-78"/>
                <a:cs typeface="Adobe Naskh Medium" pitchFamily="2" charset="-78"/>
              </a:rPr>
              <a:t>2) Trump’s transactional approach</a:t>
            </a:r>
            <a:endParaRPr kumimoji="1" lang="zh-CN" altLang="en-US" sz="4800" dirty="0">
              <a:latin typeface="Adobe Naskh Medium" pitchFamily="2" charset="-78"/>
              <a:cs typeface="Adobe Naskh Medium" pitchFamily="2" charset="-7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7BBD6B-6C63-C0EB-83C2-5C44CFEAAF98}"/>
              </a:ext>
            </a:extLst>
          </p:cNvPr>
          <p:cNvSpPr txBox="1"/>
          <p:nvPr/>
        </p:nvSpPr>
        <p:spPr>
          <a:xfrm>
            <a:off x="10433634" y="801031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1960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1720691" y="326171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TRUMP AND THE INDO-PACIFIC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0BB8DA2-DBFA-C0FB-7CC4-1013915F3FB7}"/>
              </a:ext>
            </a:extLst>
          </p:cNvPr>
          <p:cNvSpPr txBox="1"/>
          <p:nvPr/>
        </p:nvSpPr>
        <p:spPr>
          <a:xfrm>
            <a:off x="670560" y="2713771"/>
            <a:ext cx="1112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kern="1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Q1: What is Trump’s Indo-Pacific strategy?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95CA622-1071-7475-9A20-7512226E7ED5}"/>
              </a:ext>
            </a:extLst>
          </p:cNvPr>
          <p:cNvSpPr txBox="1"/>
          <p:nvPr/>
        </p:nvSpPr>
        <p:spPr>
          <a:xfrm>
            <a:off x="2109839" y="3680779"/>
            <a:ext cx="8244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Q2: How is it different from or similar with its predecessor?</a:t>
            </a:r>
            <a:endParaRPr lang="zh-CN" altLang="zh-CN" sz="36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1027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670560" y="-388442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Patel and Hansmeyer (2020)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823BB5-C9E1-21AE-1A33-714744FE2A5D}"/>
              </a:ext>
            </a:extLst>
          </p:cNvPr>
          <p:cNvSpPr txBox="1"/>
          <p:nvPr/>
        </p:nvSpPr>
        <p:spPr>
          <a:xfrm>
            <a:off x="853068" y="2113947"/>
            <a:ext cx="117195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Implementation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Security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Economics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Trade for only economic gains; Economic nationalism and bilateral agreements (213)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Withdrawing from governing institutions and limiting infrastructure investment (214)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Risk: Undermines America’s rule-setting position; 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Risk: Accelerates China’s rise (China’s AIIB&amp;BRI)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American dominance = f (capitalism, leadership and participation in multilateral institutions)</a:t>
            </a:r>
          </a:p>
          <a:p>
            <a:pPr marL="1828800" lvl="3" indent="-457200">
              <a:buFont typeface="Wingdings" pitchFamily="2" charset="2"/>
              <a:buChar char="Ø"/>
            </a:pPr>
            <a:endParaRPr lang="en-US" altLang="zh-CN" sz="28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Society and value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altLang="zh-CN" sz="28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D8C9A8-5712-40CC-72D6-B7495853CCF6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8894BC-59ED-16B5-5C56-1E12C2A9188A}"/>
              </a:ext>
            </a:extLst>
          </p:cNvPr>
          <p:cNvSpPr txBox="1"/>
          <p:nvPr/>
        </p:nvSpPr>
        <p:spPr>
          <a:xfrm>
            <a:off x="1651584" y="1285152"/>
            <a:ext cx="878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dirty="0">
                <a:latin typeface="Adobe Naskh Medium" pitchFamily="2" charset="-78"/>
                <a:cs typeface="Adobe Naskh Medium" pitchFamily="2" charset="-78"/>
              </a:rPr>
              <a:t>2) Trump’s transactional approach</a:t>
            </a:r>
            <a:endParaRPr kumimoji="1" lang="zh-CN" altLang="en-US" sz="4800" dirty="0">
              <a:latin typeface="Adobe Naskh Medium" pitchFamily="2" charset="-78"/>
              <a:cs typeface="Adobe Naskh Medium" pitchFamily="2" charset="-7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7BBD6B-6C63-C0EB-83C2-5C44CFEAAF98}"/>
              </a:ext>
            </a:extLst>
          </p:cNvPr>
          <p:cNvSpPr txBox="1"/>
          <p:nvPr/>
        </p:nvSpPr>
        <p:spPr>
          <a:xfrm>
            <a:off x="10433634" y="801031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65415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670560" y="-388442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Patel and Hansmeyer (2020)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823BB5-C9E1-21AE-1A33-714744FE2A5D}"/>
              </a:ext>
            </a:extLst>
          </p:cNvPr>
          <p:cNvSpPr txBox="1"/>
          <p:nvPr/>
        </p:nvSpPr>
        <p:spPr>
          <a:xfrm>
            <a:off x="1005840" y="2278359"/>
            <a:ext cx="1038791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Implementation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Security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Economics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Society and value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Little emphasis on values like democracy, globalization, and capitalism (215)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More emphasis on transactions values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Risk: weakening American soft power (215); “a race to the moral bottom” (216)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rgbClr val="00B05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Gains: “a transactional bargaining chip” (216)</a:t>
            </a:r>
          </a:p>
          <a:p>
            <a:pPr marL="1371600" lvl="2" indent="-457200">
              <a:buFont typeface="Wingdings" pitchFamily="2" charset="2"/>
              <a:buChar char="Ø"/>
            </a:pPr>
            <a:endParaRPr lang="en-US" altLang="zh-CN" sz="28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1371600" lvl="2" indent="-457200">
              <a:buFont typeface="Wingdings" pitchFamily="2" charset="2"/>
              <a:buChar char="Ø"/>
            </a:pPr>
            <a:endParaRPr lang="en-US" altLang="zh-CN" sz="2800" kern="100" dirty="0">
              <a:highlight>
                <a:srgbClr val="FFFF00"/>
              </a:highlight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altLang="zh-CN" sz="28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D8C9A8-5712-40CC-72D6-B7495853CCF6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8894BC-59ED-16B5-5C56-1E12C2A9188A}"/>
              </a:ext>
            </a:extLst>
          </p:cNvPr>
          <p:cNvSpPr txBox="1"/>
          <p:nvPr/>
        </p:nvSpPr>
        <p:spPr>
          <a:xfrm>
            <a:off x="1651584" y="1285152"/>
            <a:ext cx="878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dirty="0">
                <a:latin typeface="Adobe Naskh Medium" pitchFamily="2" charset="-78"/>
                <a:cs typeface="Adobe Naskh Medium" pitchFamily="2" charset="-78"/>
              </a:rPr>
              <a:t>2) Trump’s transactional approach</a:t>
            </a:r>
            <a:endParaRPr kumimoji="1" lang="zh-CN" altLang="en-US" sz="4800" dirty="0">
              <a:latin typeface="Adobe Naskh Medium" pitchFamily="2" charset="-78"/>
              <a:cs typeface="Adobe Naskh Medium" pitchFamily="2" charset="-7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7BBD6B-6C63-C0EB-83C2-5C44CFEAAF98}"/>
              </a:ext>
            </a:extLst>
          </p:cNvPr>
          <p:cNvSpPr txBox="1"/>
          <p:nvPr/>
        </p:nvSpPr>
        <p:spPr>
          <a:xfrm>
            <a:off x="10433634" y="801031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84768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670560" y="-388442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Patel and Hansmeyer (2020)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823BB5-C9E1-21AE-1A33-714744FE2A5D}"/>
              </a:ext>
            </a:extLst>
          </p:cNvPr>
          <p:cNvSpPr txBox="1"/>
          <p:nvPr/>
        </p:nvSpPr>
        <p:spPr>
          <a:xfrm>
            <a:off x="1036320" y="1828214"/>
            <a:ext cx="109880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America</a:t>
            </a: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’s superpower status declines</a:t>
            </a:r>
          </a:p>
          <a:p>
            <a:pPr lvl="1"/>
            <a:r>
              <a:rPr lang="en-US" altLang="zh-CN" sz="32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∵ </a:t>
            </a:r>
            <a:r>
              <a:rPr lang="en-US" altLang="zh-CN" sz="28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economic gains </a:t>
            </a: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from bilateral agreements &lt;&lt; </a:t>
            </a:r>
            <a:r>
              <a:rPr lang="en-US" altLang="zh-CN" sz="28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diplomatic losses </a:t>
            </a: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from withdrawing multilateral ones (216-217)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China</a:t>
            </a: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via BRI, RCEP, and AIIB gains considerably</a:t>
            </a:r>
          </a:p>
          <a:p>
            <a:pPr lvl="1"/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∵ there are few credible alternatives if American ones suspend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India </a:t>
            </a: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rises to become a more attractive partner than China, for</a:t>
            </a:r>
          </a:p>
          <a:p>
            <a:pPr lvl="1"/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∵ its promotion of democratic and multilateral values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Japan</a:t>
            </a: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risks facing potentially escalating security issues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America’s technological preponderance </a:t>
            </a: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may become another major source of power and assure America of its success (219)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altLang="zh-CN" sz="28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D8C9A8-5712-40CC-72D6-B7495853CCF6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8894BC-59ED-16B5-5C56-1E12C2A9188A}"/>
              </a:ext>
            </a:extLst>
          </p:cNvPr>
          <p:cNvSpPr txBox="1"/>
          <p:nvPr/>
        </p:nvSpPr>
        <p:spPr>
          <a:xfrm>
            <a:off x="1651584" y="1285152"/>
            <a:ext cx="878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dirty="0">
                <a:latin typeface="Adobe Naskh Medium" pitchFamily="2" charset="-78"/>
                <a:cs typeface="Adobe Naskh Medium" pitchFamily="2" charset="-78"/>
              </a:rPr>
              <a:t>3) The possible win-lose outcome</a:t>
            </a:r>
            <a:endParaRPr kumimoji="1" lang="zh-CN" altLang="en-US" sz="4800" dirty="0">
              <a:latin typeface="Adobe Naskh Medium" pitchFamily="2" charset="-78"/>
              <a:cs typeface="Adobe Naskh Medium" pitchFamily="2" charset="-7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7BBD6B-6C63-C0EB-83C2-5C44CFEAAF98}"/>
              </a:ext>
            </a:extLst>
          </p:cNvPr>
          <p:cNvSpPr txBox="1"/>
          <p:nvPr/>
        </p:nvSpPr>
        <p:spPr>
          <a:xfrm>
            <a:off x="10433634" y="801031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57D5E7B-5E29-99E2-12F6-7840561385D7}"/>
              </a:ext>
            </a:extLst>
          </p:cNvPr>
          <p:cNvSpPr txBox="1"/>
          <p:nvPr/>
        </p:nvSpPr>
        <p:spPr>
          <a:xfrm>
            <a:off x="579120" y="2975514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dirty="0"/>
              <a:t>😊</a:t>
            </a:r>
            <a:endParaRPr kumimoji="1" lang="zh-CN" altLang="en-US" sz="5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B90B344-F1FE-B8C8-DD1D-E14DB3E29016}"/>
              </a:ext>
            </a:extLst>
          </p:cNvPr>
          <p:cNvSpPr txBox="1"/>
          <p:nvPr/>
        </p:nvSpPr>
        <p:spPr>
          <a:xfrm>
            <a:off x="579120" y="3821334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dirty="0"/>
              <a:t>😊</a:t>
            </a:r>
            <a:endParaRPr kumimoji="1" lang="zh-CN" altLang="en-US" sz="54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B6B1B7B-F656-5110-A935-16B50FE0895B}"/>
              </a:ext>
            </a:extLst>
          </p:cNvPr>
          <p:cNvSpPr txBox="1"/>
          <p:nvPr/>
        </p:nvSpPr>
        <p:spPr>
          <a:xfrm>
            <a:off x="601980" y="1786794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dirty="0"/>
              <a:t>😢</a:t>
            </a:r>
            <a:endParaRPr kumimoji="1" lang="zh-CN" altLang="en-US" sz="5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796B4A4-9FF5-BC45-B1D8-A5A91C429A58}"/>
              </a:ext>
            </a:extLst>
          </p:cNvPr>
          <p:cNvSpPr txBox="1"/>
          <p:nvPr/>
        </p:nvSpPr>
        <p:spPr>
          <a:xfrm>
            <a:off x="601980" y="4667154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dirty="0"/>
              <a:t>😢</a:t>
            </a:r>
            <a:endParaRPr kumimoji="1"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9904985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670560" y="-388442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Patel and Hansmeyer (2020)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D8C9A8-5712-40CC-72D6-B7495853CCF6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8894BC-59ED-16B5-5C56-1E12C2A9188A}"/>
              </a:ext>
            </a:extLst>
          </p:cNvPr>
          <p:cNvSpPr txBox="1"/>
          <p:nvPr/>
        </p:nvSpPr>
        <p:spPr>
          <a:xfrm>
            <a:off x="1651584" y="1285152"/>
            <a:ext cx="878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dirty="0">
                <a:latin typeface="Adobe Naskh Medium" pitchFamily="2" charset="-78"/>
                <a:cs typeface="Adobe Naskh Medium" pitchFamily="2" charset="-78"/>
              </a:rPr>
              <a:t>3) The possible win-lose outcome</a:t>
            </a:r>
            <a:endParaRPr kumimoji="1" lang="zh-CN" altLang="en-US" sz="4800" dirty="0">
              <a:latin typeface="Adobe Naskh Medium" pitchFamily="2" charset="-78"/>
              <a:cs typeface="Adobe Naskh Medium" pitchFamily="2" charset="-7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7BBD6B-6C63-C0EB-83C2-5C44CFEAAF98}"/>
              </a:ext>
            </a:extLst>
          </p:cNvPr>
          <p:cNvSpPr txBox="1"/>
          <p:nvPr/>
        </p:nvSpPr>
        <p:spPr>
          <a:xfrm>
            <a:off x="10433634" y="801031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EE6DEAE-25E8-7D1A-9B34-60D452A41816}"/>
              </a:ext>
            </a:extLst>
          </p:cNvPr>
          <p:cNvSpPr txBox="1"/>
          <p:nvPr/>
        </p:nvSpPr>
        <p:spPr>
          <a:xfrm>
            <a:off x="1651584" y="2607081"/>
            <a:ext cx="918776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3600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Transactionalism</a:t>
            </a:r>
            <a:r>
              <a:rPr kumimoji="1" lang="en-US" altLang="zh-CN" sz="3600" dirty="0">
                <a:latin typeface="Palatino Linotype" panose="02040502050505030304" pitchFamily="18" charset="0"/>
              </a:rPr>
              <a:t> leads to each great power striving for its own sphere of influence, whereas </a:t>
            </a:r>
            <a:r>
              <a:rPr kumimoji="1" lang="en-US" altLang="zh-CN" sz="3600" dirty="0">
                <a:solidFill>
                  <a:srgbClr val="00B050"/>
                </a:solidFill>
                <a:latin typeface="Palatino Linotype" panose="02040502050505030304" pitchFamily="18" charset="0"/>
              </a:rPr>
              <a:t>multilateralism</a:t>
            </a:r>
            <a:r>
              <a:rPr kumimoji="1" lang="en-US" altLang="zh-CN" sz="3600" dirty="0">
                <a:latin typeface="Palatino Linotype" panose="02040502050505030304" pitchFamily="18" charset="0"/>
              </a:rPr>
              <a:t> preserves America’s leadership position (220-222).</a:t>
            </a:r>
            <a:endParaRPr kumimoji="1" lang="zh-CN" altLang="en-US" sz="3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8106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1720691" y="326171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0BB8DA2-DBFA-C0FB-7CC4-1013915F3FB7}"/>
              </a:ext>
            </a:extLst>
          </p:cNvPr>
          <p:cNvSpPr txBox="1"/>
          <p:nvPr/>
        </p:nvSpPr>
        <p:spPr>
          <a:xfrm>
            <a:off x="670560" y="2713771"/>
            <a:ext cx="1112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Q1: What is Trump’s Indo-Pacific strategy?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95CA622-1071-7475-9A20-7512226E7ED5}"/>
              </a:ext>
            </a:extLst>
          </p:cNvPr>
          <p:cNvSpPr txBox="1"/>
          <p:nvPr/>
        </p:nvSpPr>
        <p:spPr>
          <a:xfrm>
            <a:off x="2109839" y="3680779"/>
            <a:ext cx="8244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Q2: How is it different from or similar with its predecessor?</a:t>
            </a:r>
            <a:endParaRPr lang="zh-CN" altLang="zh-CN" sz="36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823BB5-C9E1-21AE-1A33-714744FE2A5D}"/>
              </a:ext>
            </a:extLst>
          </p:cNvPr>
          <p:cNvSpPr txBox="1"/>
          <p:nvPr/>
        </p:nvSpPr>
        <p:spPr>
          <a:xfrm>
            <a:off x="830580" y="5078511"/>
            <a:ext cx="1112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Q3: What are its achievements and problems?</a:t>
            </a:r>
            <a:endParaRPr kumimoji="1" lang="zh-CN" altLang="en-US" sz="36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F237615-6879-CE6F-FA75-52DCCF3B2F36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0104630-B203-3852-150E-8E68847F5C24}"/>
              </a:ext>
            </a:extLst>
          </p:cNvPr>
          <p:cNvSpPr txBox="1"/>
          <p:nvPr/>
        </p:nvSpPr>
        <p:spPr>
          <a:xfrm>
            <a:off x="10379880" y="1370597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27017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6823BB5-C9E1-21AE-1A33-714744FE2A5D}"/>
              </a:ext>
            </a:extLst>
          </p:cNvPr>
          <p:cNvSpPr txBox="1"/>
          <p:nvPr/>
        </p:nvSpPr>
        <p:spPr>
          <a:xfrm>
            <a:off x="1249308" y="1739929"/>
            <a:ext cx="10408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32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Grossman: </a:t>
            </a:r>
            <a:r>
              <a:rPr lang="en-US" altLang="zh-CN" sz="32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aimed at preserving American leadership, in security terms promoting </a:t>
            </a:r>
            <a:r>
              <a:rPr lang="en-US" altLang="zh-CN" sz="3200" kern="100" dirty="0">
                <a:solidFill>
                  <a:srgbClr val="00B05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free and open</a:t>
            </a:r>
            <a:r>
              <a:rPr lang="en-US" altLang="zh-CN" sz="32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environment, and in non-security terms upholding the </a:t>
            </a:r>
            <a:r>
              <a:rPr lang="en-US" altLang="zh-CN" sz="3200" kern="100" dirty="0">
                <a:solidFill>
                  <a:srgbClr val="00B05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liberal, rule-based order.</a:t>
            </a:r>
            <a:endParaRPr lang="en-US" altLang="zh-CN" sz="3200" kern="1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altLang="zh-CN" sz="32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32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Bisley: </a:t>
            </a:r>
            <a:r>
              <a:rPr lang="en-US" altLang="zh-CN" sz="32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an </a:t>
            </a:r>
            <a:r>
              <a:rPr lang="en-US" altLang="zh-CN" sz="3200" kern="100" dirty="0">
                <a:solidFill>
                  <a:srgbClr val="00B05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inertial and a-strategic </a:t>
            </a:r>
            <a:r>
              <a:rPr lang="en-US" altLang="zh-CN" sz="32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combination of traditional security policy with mercantilist economic policy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altLang="zh-CN" sz="32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32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Patel &amp; Hansmeyer: </a:t>
            </a:r>
            <a:r>
              <a:rPr lang="en-US" altLang="zh-CN" sz="3200" kern="100" dirty="0">
                <a:solidFill>
                  <a:srgbClr val="00B05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 transactional approach </a:t>
            </a:r>
            <a:r>
              <a:rPr lang="en-US" altLang="zh-CN" sz="32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maximizing gains while shifting risks to others</a:t>
            </a:r>
            <a:endParaRPr lang="en-US" altLang="zh-CN" sz="32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8894BC-59ED-16B5-5C56-1E12C2A9188A}"/>
              </a:ext>
            </a:extLst>
          </p:cNvPr>
          <p:cNvSpPr txBox="1"/>
          <p:nvPr/>
        </p:nvSpPr>
        <p:spPr>
          <a:xfrm>
            <a:off x="852000" y="859568"/>
            <a:ext cx="8103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latin typeface="Adobe Naskh Medium" pitchFamily="2" charset="-78"/>
                <a:cs typeface="Adobe Naskh Medium" pitchFamily="2" charset="-78"/>
              </a:rPr>
              <a:t>Q1: What is Trump’s Indo-Pacific strategy?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716390F-8930-C4F4-2719-8CD0058CC852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91014EA-8456-A264-2C33-6D34602E6C27}"/>
              </a:ext>
            </a:extLst>
          </p:cNvPr>
          <p:cNvSpPr txBox="1"/>
          <p:nvPr/>
        </p:nvSpPr>
        <p:spPr>
          <a:xfrm>
            <a:off x="10379880" y="1370597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93535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6823BB5-C9E1-21AE-1A33-714744FE2A5D}"/>
              </a:ext>
            </a:extLst>
          </p:cNvPr>
          <p:cNvSpPr txBox="1"/>
          <p:nvPr/>
        </p:nvSpPr>
        <p:spPr>
          <a:xfrm>
            <a:off x="1203960" y="2331325"/>
            <a:ext cx="10408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32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Grossman: </a:t>
            </a:r>
            <a:r>
              <a:rPr lang="en-US" altLang="zh-CN" sz="3200" kern="100" dirty="0">
                <a:solidFill>
                  <a:srgbClr val="00B05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continuity</a:t>
            </a:r>
            <a:r>
              <a:rPr lang="en-US" altLang="zh-CN" sz="32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ties with allies and partners</a:t>
            </a:r>
            <a:endParaRPr lang="en-US" altLang="zh-CN" sz="32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altLang="zh-CN" sz="32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32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Bisley: </a:t>
            </a:r>
            <a:r>
              <a:rPr lang="en-US" altLang="zh-CN" sz="32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 philosophical change but ends up the same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altLang="zh-CN" sz="32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32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Patel &amp; Hansmeyer: </a:t>
            </a:r>
            <a:r>
              <a:rPr lang="en-US" altLang="zh-CN" sz="3200" kern="100" dirty="0">
                <a:solidFill>
                  <a:srgbClr val="00B05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change</a:t>
            </a:r>
            <a:r>
              <a:rPr lang="en-US" altLang="zh-CN" sz="32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from multilateralism to </a:t>
            </a:r>
            <a:r>
              <a:rPr lang="en-US" altLang="zh-CN" sz="3200" kern="1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transactionalism</a:t>
            </a:r>
            <a:endParaRPr lang="en-US" altLang="zh-CN" sz="32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8894BC-59ED-16B5-5C56-1E12C2A9188A}"/>
              </a:ext>
            </a:extLst>
          </p:cNvPr>
          <p:cNvSpPr txBox="1"/>
          <p:nvPr/>
        </p:nvSpPr>
        <p:spPr>
          <a:xfrm>
            <a:off x="852000" y="854258"/>
            <a:ext cx="8103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latin typeface="Adobe Naskh Medium" pitchFamily="2" charset="-78"/>
                <a:cs typeface="Adobe Naskh Medium" pitchFamily="2" charset="-78"/>
              </a:rPr>
              <a:t>Q2: Trump’s Indo-Pacific vs. Pivot to Asia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716390F-8930-C4F4-2719-8CD0058CC852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43F79AD-3D56-AFAB-FC2F-46847813EEC8}"/>
              </a:ext>
            </a:extLst>
          </p:cNvPr>
          <p:cNvSpPr txBox="1"/>
          <p:nvPr/>
        </p:nvSpPr>
        <p:spPr>
          <a:xfrm>
            <a:off x="10379880" y="1370597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59935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6823BB5-C9E1-21AE-1A33-714744FE2A5D}"/>
              </a:ext>
            </a:extLst>
          </p:cNvPr>
          <p:cNvSpPr txBox="1"/>
          <p:nvPr/>
        </p:nvSpPr>
        <p:spPr>
          <a:xfrm>
            <a:off x="1203960" y="2331325"/>
            <a:ext cx="41452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32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Quad &amp; Quad Plus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32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Engaging the Freely Associated States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32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FONOPs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32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Negotiating leverage, or more bargaining power</a:t>
            </a:r>
            <a:endParaRPr lang="en-US" altLang="zh-CN" sz="32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8894BC-59ED-16B5-5C56-1E12C2A9188A}"/>
              </a:ext>
            </a:extLst>
          </p:cNvPr>
          <p:cNvSpPr txBox="1"/>
          <p:nvPr/>
        </p:nvSpPr>
        <p:spPr>
          <a:xfrm>
            <a:off x="850532" y="856680"/>
            <a:ext cx="947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latin typeface="Adobe Naskh Medium" pitchFamily="2" charset="-78"/>
                <a:cs typeface="Adobe Naskh Medium" pitchFamily="2" charset="-78"/>
              </a:rPr>
              <a:t>Q3: What are its achievements and problems?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716390F-8930-C4F4-2719-8CD0058CC852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A734A10-953E-591C-1C46-53F2CF0BC628}"/>
              </a:ext>
            </a:extLst>
          </p:cNvPr>
          <p:cNvSpPr txBox="1"/>
          <p:nvPr/>
        </p:nvSpPr>
        <p:spPr>
          <a:xfrm>
            <a:off x="10379880" y="1370597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93CF9C8-2D0B-F31F-FEA8-401194522E89}"/>
              </a:ext>
            </a:extLst>
          </p:cNvPr>
          <p:cNvSpPr txBox="1"/>
          <p:nvPr/>
        </p:nvSpPr>
        <p:spPr>
          <a:xfrm>
            <a:off x="6096000" y="2308070"/>
            <a:ext cx="48920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32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BUILD Act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32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Trust issues (South Korea; Philippine; ASEAN)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32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US as </a:t>
            </a:r>
            <a:r>
              <a:rPr lang="en-US" altLang="zh-CN" sz="32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 predatory force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32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Withdrawal from TPP, weake</a:t>
            </a:r>
            <a:r>
              <a:rPr lang="en-US" altLang="zh-CN" sz="32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ned soft power</a:t>
            </a:r>
            <a:endParaRPr lang="en-US" altLang="zh-CN" sz="32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5084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6823BB5-C9E1-21AE-1A33-714744FE2A5D}"/>
              </a:ext>
            </a:extLst>
          </p:cNvPr>
          <p:cNvSpPr txBox="1"/>
          <p:nvPr/>
        </p:nvSpPr>
        <p:spPr>
          <a:xfrm>
            <a:off x="1203960" y="2331325"/>
            <a:ext cx="104089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32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Grossman: </a:t>
            </a:r>
            <a:r>
              <a:rPr lang="en-US" altLang="zh-CN" sz="32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 success (not only because of its achievements, but also because other states willingly play by its rules)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altLang="zh-CN" sz="32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32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Bisley: </a:t>
            </a:r>
            <a:r>
              <a:rPr lang="en-US" altLang="zh-CN" sz="32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inertial qualities &amp; no other alternatives (problem of the gov, not of the strategy pe se)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altLang="zh-CN" sz="32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32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Patel &amp; Hansmeyer: </a:t>
            </a:r>
            <a:r>
              <a:rPr lang="en-US" altLang="zh-CN" sz="32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leading to America losing leadership (but technology can make a difference)</a:t>
            </a:r>
            <a:endParaRPr lang="en-US" altLang="zh-CN" sz="32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8894BC-59ED-16B5-5C56-1E12C2A9188A}"/>
              </a:ext>
            </a:extLst>
          </p:cNvPr>
          <p:cNvSpPr txBox="1"/>
          <p:nvPr/>
        </p:nvSpPr>
        <p:spPr>
          <a:xfrm>
            <a:off x="850532" y="856680"/>
            <a:ext cx="947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latin typeface="Adobe Naskh Medium" pitchFamily="2" charset="-78"/>
                <a:cs typeface="Adobe Naskh Medium" pitchFamily="2" charset="-78"/>
              </a:rPr>
              <a:t>Q3: What are its achievements and problems?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716390F-8930-C4F4-2719-8CD0058CC852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A734A10-953E-591C-1C46-53F2CF0BC628}"/>
              </a:ext>
            </a:extLst>
          </p:cNvPr>
          <p:cNvSpPr txBox="1"/>
          <p:nvPr/>
        </p:nvSpPr>
        <p:spPr>
          <a:xfrm>
            <a:off x="10379880" y="1370597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91831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D860C9-83F0-45D8-FED7-2B9B5C159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58050" y="-373560"/>
            <a:ext cx="12908095" cy="2387600"/>
          </a:xfrm>
        </p:spPr>
        <p:txBody>
          <a:bodyPr>
            <a:normAutofit/>
          </a:bodyPr>
          <a:lstStyle/>
          <a:p>
            <a:r>
              <a:rPr kumimoji="1" lang="en-US" altLang="zh-CN" sz="6600" dirty="0">
                <a:latin typeface="Palatino Linotype" panose="02040502050505030304" pitchFamily="18" charset="0"/>
              </a:rPr>
              <a:t>THANKS FOR LISTENING</a:t>
            </a:r>
            <a:endParaRPr kumimoji="1" lang="zh-CN" altLang="en-US" sz="6600" dirty="0">
              <a:latin typeface="Palatino Linotype" panose="0204050205050503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F5D3D34-3EF0-CC45-8041-A2811CBC8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6" y="2557402"/>
            <a:ext cx="9144000" cy="1655762"/>
          </a:xfrm>
        </p:spPr>
        <p:txBody>
          <a:bodyPr/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Works Cited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4600350-CE7B-DD9B-3F63-23BB8E1F8211}"/>
              </a:ext>
            </a:extLst>
          </p:cNvPr>
          <p:cNvSpPr txBox="1"/>
          <p:nvPr/>
        </p:nvSpPr>
        <p:spPr>
          <a:xfrm>
            <a:off x="631107" y="3274258"/>
            <a:ext cx="109297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800" indent="-1177200" algn="just"/>
            <a:r>
              <a:rPr lang="en-US" altLang="zh-CN" sz="2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Bisley, Nick. “Security Policy in Asia from Obama to Trump: Autopilot, Neglect or Worse?” </a:t>
            </a:r>
            <a:r>
              <a:rPr lang="en-US" altLang="zh-CN" sz="2000" i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United States in the Indo-Pacific: Obama’s Legacy and the Trump Transition</a:t>
            </a:r>
            <a:r>
              <a:rPr lang="en-US" altLang="zh-CN" sz="2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edited by Oliver Turner and </a:t>
            </a:r>
            <a:r>
              <a:rPr lang="en-US" altLang="zh-CN" sz="2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Inderjeet</a:t>
            </a:r>
            <a:r>
              <a:rPr lang="en-US" altLang="zh-CN" sz="2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Parmar, Manchester University Press, 2020, pp.161-176. </a:t>
            </a:r>
          </a:p>
          <a:p>
            <a:pPr marL="592800" indent="-1177200" algn="just"/>
            <a:r>
              <a:rPr lang="en-US" altLang="zh-CN" sz="2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Grossman, Derek. “Toward an Improved Understanding of the US Indo-Pacific Strategy.” </a:t>
            </a:r>
            <a:r>
              <a:rPr lang="en-US" altLang="zh-CN" sz="2000" i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Maritime Issues and Regional Order in the Indo-Pacific</a:t>
            </a:r>
            <a:r>
              <a:rPr lang="en-US" altLang="zh-CN" sz="2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edited by Leszek </a:t>
            </a:r>
            <a:r>
              <a:rPr lang="en-US" altLang="zh-CN" sz="2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Buszynski</a:t>
            </a:r>
            <a:r>
              <a:rPr lang="en-US" altLang="zh-CN" sz="2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and Do Thanh Hai, Switzerland: Palgrave Macmillan, 2021, pp.187-209. </a:t>
            </a:r>
            <a:endParaRPr lang="zh-CN" altLang="zh-CN" sz="20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592800" indent="-1177200" algn="just"/>
            <a:r>
              <a:rPr lang="en-US" altLang="zh-CN" sz="2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Patel, Ketan, and Christian Hansmeyer. “Multilateralism to </a:t>
            </a:r>
            <a:r>
              <a:rPr lang="en-US" altLang="zh-CN" sz="2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Transactionalism</a:t>
            </a:r>
            <a:r>
              <a:rPr lang="en-US" altLang="zh-CN" sz="2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: America and Trump in the Asia Pacific.” </a:t>
            </a:r>
            <a:r>
              <a:rPr lang="en-US" altLang="zh-CN" sz="2000" i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United States in the Indo-Pacific: Obama’s Legacy and the Trump Transition</a:t>
            </a:r>
            <a:r>
              <a:rPr lang="en-US" altLang="zh-CN" sz="2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edited by Oliver Turner and </a:t>
            </a:r>
            <a:r>
              <a:rPr lang="en-US" altLang="zh-CN" sz="2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Inderjeet</a:t>
            </a:r>
            <a:r>
              <a:rPr lang="en-US" altLang="zh-CN" sz="2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Parmar, Manchester University Press, 2020, pp.210-225. </a:t>
            </a:r>
            <a:endParaRPr lang="zh-CN" altLang="zh-CN" sz="20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42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1720691" y="326171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TRUMP AND THE INDO-PACIFIC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0BB8DA2-DBFA-C0FB-7CC4-1013915F3FB7}"/>
              </a:ext>
            </a:extLst>
          </p:cNvPr>
          <p:cNvSpPr txBox="1"/>
          <p:nvPr/>
        </p:nvSpPr>
        <p:spPr>
          <a:xfrm>
            <a:off x="670560" y="2713771"/>
            <a:ext cx="1112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kern="1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Q1: What is Trump’s Indo-Pacific strategy?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95CA622-1071-7475-9A20-7512226E7ED5}"/>
              </a:ext>
            </a:extLst>
          </p:cNvPr>
          <p:cNvSpPr txBox="1"/>
          <p:nvPr/>
        </p:nvSpPr>
        <p:spPr>
          <a:xfrm>
            <a:off x="2109839" y="3680779"/>
            <a:ext cx="8244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kern="1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Q2: How is it different from or similar with its predecessor?</a:t>
            </a:r>
            <a:endParaRPr lang="zh-CN" altLang="zh-CN" sz="3600" kern="100" dirty="0">
              <a:solidFill>
                <a:schemeClr val="bg1">
                  <a:lumMod val="50000"/>
                </a:schemeClr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823BB5-C9E1-21AE-1A33-714744FE2A5D}"/>
              </a:ext>
            </a:extLst>
          </p:cNvPr>
          <p:cNvSpPr txBox="1"/>
          <p:nvPr/>
        </p:nvSpPr>
        <p:spPr>
          <a:xfrm>
            <a:off x="830580" y="5078511"/>
            <a:ext cx="1112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Q3: What are its achievements and problems?</a:t>
            </a:r>
            <a:endParaRPr kumimoji="1"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75849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67EABFAA-6BCE-0323-068F-1F078CB91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338615"/>
              </p:ext>
            </p:extLst>
          </p:nvPr>
        </p:nvGraphicFramePr>
        <p:xfrm>
          <a:off x="0" y="0"/>
          <a:ext cx="12192002" cy="685799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23060">
                  <a:extLst>
                    <a:ext uri="{9D8B030D-6E8A-4147-A177-3AD203B41FA5}">
                      <a16:colId xmlns:a16="http://schemas.microsoft.com/office/drawing/2014/main" val="210086856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80133855"/>
                    </a:ext>
                  </a:extLst>
                </a:gridCol>
                <a:gridCol w="2537460">
                  <a:extLst>
                    <a:ext uri="{9D8B030D-6E8A-4147-A177-3AD203B41FA5}">
                      <a16:colId xmlns:a16="http://schemas.microsoft.com/office/drawing/2014/main" val="1945777715"/>
                    </a:ext>
                  </a:extLst>
                </a:gridCol>
                <a:gridCol w="2984863">
                  <a:extLst>
                    <a:ext uri="{9D8B030D-6E8A-4147-A177-3AD203B41FA5}">
                      <a16:colId xmlns:a16="http://schemas.microsoft.com/office/drawing/2014/main" val="2354223112"/>
                    </a:ext>
                  </a:extLst>
                </a:gridCol>
                <a:gridCol w="440007">
                  <a:extLst>
                    <a:ext uri="{9D8B030D-6E8A-4147-A177-3AD203B41FA5}">
                      <a16:colId xmlns:a16="http://schemas.microsoft.com/office/drawing/2014/main" val="666934218"/>
                    </a:ext>
                  </a:extLst>
                </a:gridCol>
                <a:gridCol w="2503492">
                  <a:extLst>
                    <a:ext uri="{9D8B030D-6E8A-4147-A177-3AD203B41FA5}">
                      <a16:colId xmlns:a16="http://schemas.microsoft.com/office/drawing/2014/main" val="3826664684"/>
                    </a:ext>
                  </a:extLst>
                </a:gridCol>
              </a:tblGrid>
              <a:tr h="973145">
                <a:tc gridSpan="2">
                  <a:txBody>
                    <a:bodyPr/>
                    <a:lstStyle/>
                    <a:p>
                      <a:endParaRPr lang="zh-CN" altLang="en-US" sz="2800" spc="-15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spc="-150" dirty="0">
                          <a:latin typeface="Palatino Linotype" panose="02040502050505030304" pitchFamily="18" charset="0"/>
                        </a:rPr>
                        <a:t>Grossman (2021)</a:t>
                      </a:r>
                      <a:endParaRPr lang="zh-CN" altLang="en-US" sz="2800" spc="-15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spc="-150" dirty="0">
                          <a:latin typeface="Palatino Linotype" panose="02040502050505030304" pitchFamily="18" charset="0"/>
                        </a:rPr>
                        <a:t>Bisley (2020)</a:t>
                      </a:r>
                      <a:endParaRPr lang="zh-CN" altLang="en-US" sz="2800" spc="-15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2800" spc="-150" dirty="0">
                          <a:latin typeface="Palatino Linotype" panose="02040502050505030304" pitchFamily="18" charset="0"/>
                        </a:rPr>
                        <a:t>Patel &amp;Hansmeyer (2020)</a:t>
                      </a:r>
                      <a:endParaRPr lang="zh-CN" altLang="en-US" sz="2800" spc="-15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altLang="zh-CN" sz="2800" spc="-150" dirty="0">
                          <a:latin typeface="Palatino Linotype" panose="02040502050505030304" pitchFamily="18" charset="0"/>
                        </a:rPr>
                        <a:t>Patel and Hansmeyer((2020)</a:t>
                      </a:r>
                      <a:endParaRPr lang="zh-CN" altLang="en-US" sz="2800" spc="-15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10365"/>
                  </a:ext>
                </a:extLst>
              </a:tr>
              <a:tr h="533660">
                <a:tc gridSpan="2">
                  <a:txBody>
                    <a:bodyPr/>
                    <a:lstStyle/>
                    <a:p>
                      <a:r>
                        <a:rPr lang="en-US" altLang="zh-CN" sz="2800" spc="-150" dirty="0">
                          <a:latin typeface="Palatino Linotype" panose="02040502050505030304" pitchFamily="18" charset="0"/>
                        </a:rPr>
                        <a:t>Compared with Obama’s</a:t>
                      </a:r>
                      <a:endParaRPr lang="zh-CN" altLang="en-US" sz="2800" spc="-15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spc="-150" dirty="0">
                          <a:latin typeface="Palatino Linotype" panose="02040502050505030304" pitchFamily="18" charset="0"/>
                        </a:rPr>
                        <a:t>Continuity</a:t>
                      </a:r>
                      <a:endParaRPr lang="zh-CN" altLang="en-US" sz="2800" spc="-15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spc="-150" dirty="0">
                          <a:latin typeface="Palatino Linotype" panose="02040502050505030304" pitchFamily="18" charset="0"/>
                        </a:rPr>
                        <a:t>Continuity</a:t>
                      </a:r>
                      <a:endParaRPr lang="zh-CN" altLang="en-US" sz="2800" spc="-15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2800" spc="-150" dirty="0">
                          <a:latin typeface="Palatino Linotype" panose="02040502050505030304" pitchFamily="18" charset="0"/>
                        </a:rPr>
                        <a:t>Change</a:t>
                      </a:r>
                      <a:endParaRPr lang="zh-CN" altLang="en-US" sz="2800" spc="-15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altLang="zh-CN" sz="2800" spc="-150" dirty="0">
                          <a:latin typeface="Palatino Linotype" panose="02040502050505030304" pitchFamily="18" charset="0"/>
                        </a:rPr>
                        <a:t>Change</a:t>
                      </a:r>
                      <a:endParaRPr lang="zh-CN" altLang="en-US" sz="2800" spc="-15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137669"/>
                  </a:ext>
                </a:extLst>
              </a:tr>
              <a:tr h="684552">
                <a:tc rowSpan="4">
                  <a:txBody>
                    <a:bodyPr/>
                    <a:lstStyle/>
                    <a:p>
                      <a:r>
                        <a:rPr lang="en-US" altLang="zh-CN" sz="2800" kern="1200" spc="-150" dirty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</a:rPr>
                        <a:t>Objective&amp;</a:t>
                      </a:r>
                    </a:p>
                    <a:p>
                      <a:r>
                        <a:rPr lang="en-US" altLang="zh-CN" sz="2800" kern="1200" spc="-150" dirty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</a:rPr>
                        <a:t>Strategy</a:t>
                      </a:r>
                      <a:r>
                        <a:rPr lang="zh-CN" altLang="zh-CN" sz="2800" spc="-15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endParaRPr lang="zh-CN" altLang="en-US" sz="2800" spc="-15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altLang="zh-CN" sz="2800" spc="-150" dirty="0">
                          <a:latin typeface="Palatino Linotype" panose="02040502050505030304" pitchFamily="18" charset="0"/>
                        </a:rPr>
                        <a:t>To preserve American primacy in the Indo-Pacific</a:t>
                      </a:r>
                      <a:endParaRPr lang="zh-CN" altLang="en-US" sz="2800" spc="-15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2800" spc="-15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2800" spc="-15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2800" spc="-15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623143"/>
                  </a:ext>
                </a:extLst>
              </a:tr>
              <a:tr h="973145">
                <a:tc vMerge="1">
                  <a:txBody>
                    <a:bodyPr/>
                    <a:lstStyle/>
                    <a:p>
                      <a:r>
                        <a:rPr lang="en-US" altLang="zh-CN" sz="2800" kern="1200" spc="-150" dirty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</a:rPr>
                        <a:t>Objective&amp;</a:t>
                      </a:r>
                    </a:p>
                    <a:p>
                      <a:r>
                        <a:rPr lang="en-US" altLang="zh-CN" sz="2800" kern="1200" spc="-150" dirty="0">
                          <a:solidFill>
                            <a:schemeClr val="dk1"/>
                          </a:solidFill>
                          <a:effectLst/>
                          <a:latin typeface="Palatino Linotype" panose="02040502050505030304" pitchFamily="18" charset="0"/>
                        </a:rPr>
                        <a:t>Strategy</a:t>
                      </a:r>
                      <a:r>
                        <a:rPr lang="zh-CN" altLang="zh-CN" sz="2800" spc="-15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endParaRPr lang="zh-CN" altLang="en-US" sz="2800" spc="-15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spc="-150" dirty="0">
                          <a:latin typeface="Palatino Linotype" panose="02040502050505030304" pitchFamily="18" charset="0"/>
                        </a:rPr>
                        <a:t>Security</a:t>
                      </a:r>
                      <a:endParaRPr lang="zh-CN" altLang="en-US" sz="2800" spc="-15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spc="-150" dirty="0">
                          <a:latin typeface="Palatino Linotype" panose="02040502050505030304" pitchFamily="18" charset="0"/>
                        </a:rPr>
                        <a:t>free and open from coercion; </a:t>
                      </a:r>
                      <a:endParaRPr lang="zh-CN" altLang="en-US" sz="2800" spc="-15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2800" spc="-150" dirty="0">
                          <a:latin typeface="Palatino Linotype" panose="02040502050505030304" pitchFamily="18" charset="0"/>
                        </a:rPr>
                        <a:t>”Maximum Pressure”</a:t>
                      </a:r>
                    </a:p>
                    <a:p>
                      <a:r>
                        <a:rPr lang="en-US" altLang="zh-CN" sz="2800" spc="-150" dirty="0">
                          <a:latin typeface="Palatino Linotype" panose="02040502050505030304" pitchFamily="18" charset="0"/>
                        </a:rPr>
                        <a:t>(crisis management)</a:t>
                      </a:r>
                      <a:endParaRPr lang="zh-CN" altLang="en-US" sz="2800" spc="-15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2800" spc="-15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altLang="zh-CN" sz="2800" spc="-150" dirty="0">
                          <a:latin typeface="Palatino Linotype" panose="02040502050505030304" pitchFamily="18" charset="0"/>
                        </a:rPr>
                        <a:t>A transactional approach maximizing gains while shifting risks to others</a:t>
                      </a:r>
                      <a:endParaRPr lang="zh-CN" altLang="en-US" sz="2800" spc="-15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65605"/>
                  </a:ext>
                </a:extLst>
              </a:tr>
              <a:tr h="1402432">
                <a:tc vMerge="1"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spc="-150" dirty="0">
                          <a:latin typeface="Palatino Linotype" panose="02040502050505030304" pitchFamily="18" charset="0"/>
                        </a:rPr>
                        <a:t>Governance</a:t>
                      </a:r>
                      <a:endParaRPr lang="zh-CN" altLang="en-US" sz="1800" spc="-15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spc="-150" dirty="0">
                          <a:latin typeface="Palatino Linotype" panose="02040502050505030304" pitchFamily="18" charset="0"/>
                        </a:rPr>
                        <a:t>transparent governance</a:t>
                      </a:r>
                      <a:endParaRPr lang="zh-CN" altLang="en-US" sz="2800" spc="-15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2800" spc="-150" dirty="0">
                          <a:latin typeface="Palatino Linotype" panose="02040502050505030304" pitchFamily="18" charset="0"/>
                        </a:rPr>
                        <a:t>from liberal internationalism to realpolitik</a:t>
                      </a:r>
                      <a:endParaRPr lang="zh-CN" altLang="en-US" sz="2800" spc="-15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2800" spc="-15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2800" spc="-15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157927"/>
                  </a:ext>
                </a:extLst>
              </a:tr>
              <a:tr h="973145">
                <a:tc vMerge="1"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spc="-150" dirty="0">
                          <a:latin typeface="Palatino Linotype" panose="02040502050505030304" pitchFamily="18" charset="0"/>
                        </a:rPr>
                        <a:t>Economics</a:t>
                      </a:r>
                      <a:endParaRPr lang="zh-CN" altLang="en-US" sz="1800" spc="-15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spc="-150" dirty="0">
                          <a:latin typeface="Palatino Linotype" panose="02040502050505030304" pitchFamily="18" charset="0"/>
                        </a:rPr>
                        <a:t>improving market access</a:t>
                      </a:r>
                      <a:endParaRPr lang="zh-CN" altLang="en-US" sz="2800" spc="-15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2800" spc="-150" dirty="0">
                          <a:latin typeface="Palatino Linotype" panose="02040502050505030304" pitchFamily="18" charset="0"/>
                        </a:rPr>
                        <a:t>mercantilism</a:t>
                      </a:r>
                      <a:endParaRPr lang="zh-CN" altLang="en-US" sz="2800" spc="-15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2800" spc="-15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2800" spc="-15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149835"/>
                  </a:ext>
                </a:extLst>
              </a:tr>
              <a:tr h="533660">
                <a:tc rowSpan="2">
                  <a:txBody>
                    <a:bodyPr/>
                    <a:lstStyle/>
                    <a:p>
                      <a:r>
                        <a:rPr lang="en-US" altLang="zh-CN" sz="2800" spc="-150" dirty="0">
                          <a:latin typeface="Palatino Linotype" panose="02040502050505030304" pitchFamily="18" charset="0"/>
                        </a:rPr>
                        <a:t>Implementation</a:t>
                      </a:r>
                      <a:endParaRPr lang="zh-CN" altLang="en-US" sz="2800" spc="-15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kern="1200" spc="-150" dirty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</a:rPr>
                        <a:t>Problem</a:t>
                      </a:r>
                      <a:endParaRPr lang="zh-CN" altLang="en-US" sz="2800" kern="1200" spc="-150" dirty="0">
                        <a:solidFill>
                          <a:schemeClr val="dk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spc="-150" dirty="0">
                          <a:latin typeface="Palatino Linotype" panose="02040502050505030304" pitchFamily="18" charset="0"/>
                        </a:rPr>
                        <a:t>divergence</a:t>
                      </a:r>
                      <a:endParaRPr lang="zh-CN" altLang="en-US" sz="2800" spc="-15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2800" spc="-150" dirty="0">
                          <a:latin typeface="Palatino Linotype" panose="02040502050505030304" pitchFamily="18" charset="0"/>
                        </a:rPr>
                        <a:t>inertia, no alternative</a:t>
                      </a:r>
                      <a:endParaRPr lang="zh-CN" altLang="en-US" sz="2800" spc="-15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2800" spc="-15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sz="2800" spc="-150" dirty="0">
                          <a:latin typeface="Palatino Linotype" panose="02040502050505030304" pitchFamily="18" charset="0"/>
                        </a:rPr>
                        <a:t>the win-lose outcome</a:t>
                      </a:r>
                      <a:endParaRPr lang="zh-CN" altLang="en-US" sz="2800" spc="-15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634635"/>
                  </a:ext>
                </a:extLst>
              </a:tr>
              <a:tr h="784260">
                <a:tc vMerge="1">
                  <a:txBody>
                    <a:bodyPr/>
                    <a:lstStyle/>
                    <a:p>
                      <a:endParaRPr lang="zh-CN" altLang="en-US" sz="28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kern="1200" spc="-150" dirty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</a:rPr>
                        <a:t>Achievement</a:t>
                      </a:r>
                      <a:endParaRPr lang="zh-CN" altLang="en-US" sz="2800" kern="1200" spc="-150" dirty="0">
                        <a:solidFill>
                          <a:schemeClr val="dk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spc="-150" dirty="0">
                          <a:latin typeface="Palatino Linotype" panose="02040502050505030304" pitchFamily="18" charset="0"/>
                        </a:rPr>
                        <a:t>Quad, FONOPs</a:t>
                      </a:r>
                      <a:endParaRPr lang="zh-CN" altLang="en-US" sz="2800" spc="-15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2800" spc="-150" dirty="0">
                          <a:latin typeface="Palatino Linotype" panose="02040502050505030304" pitchFamily="18" charset="0"/>
                        </a:rPr>
                        <a:t>---</a:t>
                      </a:r>
                      <a:endParaRPr lang="zh-CN" altLang="en-US" sz="2800" spc="-15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2800" spc="-15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2800" spc="-15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505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259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670560" y="-388442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Grossman (2021) 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823BB5-C9E1-21AE-1A33-714744FE2A5D}"/>
              </a:ext>
            </a:extLst>
          </p:cNvPr>
          <p:cNvSpPr txBox="1"/>
          <p:nvPr/>
        </p:nvSpPr>
        <p:spPr>
          <a:xfrm>
            <a:off x="1203960" y="2331325"/>
            <a:ext cx="10408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Trump’s Indo-Pacific strategy is in fact very </a:t>
            </a:r>
            <a:r>
              <a:rPr lang="en-US" altLang="zh-CN" sz="2800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similar to Obama’s pivot to Asia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with only more explicit emphasis on containing China. (195)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altLang="zh-CN" sz="28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implementation of this strategy is </a:t>
            </a:r>
            <a:r>
              <a:rPr lang="en-US" altLang="zh-CN" sz="2800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overall successful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in that Indo-Pacific countries are willing to endure pressure from Trump and neglect his missteps for greater economic and security gains. (200)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D8C9A8-5712-40CC-72D6-B7495853CCF6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8894BC-59ED-16B5-5C56-1E12C2A9188A}"/>
              </a:ext>
            </a:extLst>
          </p:cNvPr>
          <p:cNvSpPr txBox="1"/>
          <p:nvPr/>
        </p:nvSpPr>
        <p:spPr>
          <a:xfrm>
            <a:off x="4457700" y="1303020"/>
            <a:ext cx="4777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400" dirty="0">
                <a:latin typeface="Adobe Naskh Medium" pitchFamily="2" charset="-78"/>
                <a:cs typeface="Adobe Naskh Medium" pitchFamily="2" charset="-78"/>
              </a:rPr>
              <a:t>Main arguments</a:t>
            </a:r>
            <a:endParaRPr kumimoji="1" lang="zh-CN" altLang="en-US" sz="4400" dirty="0">
              <a:latin typeface="Adobe Naskh Medium" pitchFamily="2" charset="-78"/>
              <a:cs typeface="Adobe Naskh Medium" pitchFamily="2" charset="-7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7BBD6B-6C63-C0EB-83C2-5C44CFEAAF98}"/>
              </a:ext>
            </a:extLst>
          </p:cNvPr>
          <p:cNvSpPr txBox="1"/>
          <p:nvPr/>
        </p:nvSpPr>
        <p:spPr>
          <a:xfrm>
            <a:off x="10433634" y="279113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0231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670560" y="-388442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Grossman (2021)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823BB5-C9E1-21AE-1A33-714744FE2A5D}"/>
              </a:ext>
            </a:extLst>
          </p:cNvPr>
          <p:cNvSpPr txBox="1"/>
          <p:nvPr/>
        </p:nvSpPr>
        <p:spPr>
          <a:xfrm>
            <a:off x="1203960" y="2331325"/>
            <a:ext cx="109880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Adoption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Most likely influenced by </a:t>
            </a:r>
            <a:r>
              <a:rPr lang="en-US" altLang="zh-CN" sz="28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Shinzo Abe</a:t>
            </a: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(189)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Less likely due to domestic political competition or US military thinking (190)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en-US" altLang="zh-CN" sz="28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Adaptation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“from the American to Indian west coast” (190)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“from California to Mount Kilimanjaro” (191)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Why evolving? --- to </a:t>
            </a:r>
            <a:r>
              <a:rPr lang="en-US" altLang="zh-CN" sz="28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align his conception with that of his allies </a:t>
            </a: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(191)</a:t>
            </a:r>
            <a:endParaRPr lang="en-US" altLang="zh-CN" sz="2800" kern="100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D8C9A8-5712-40CC-72D6-B7495853CCF6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8894BC-59ED-16B5-5C56-1E12C2A9188A}"/>
              </a:ext>
            </a:extLst>
          </p:cNvPr>
          <p:cNvSpPr txBox="1"/>
          <p:nvPr/>
        </p:nvSpPr>
        <p:spPr>
          <a:xfrm>
            <a:off x="1651584" y="1285152"/>
            <a:ext cx="878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latin typeface="Adobe Naskh Medium" pitchFamily="2" charset="-78"/>
                <a:cs typeface="Adobe Naskh Medium" pitchFamily="2" charset="-78"/>
              </a:rPr>
              <a:t>1) Trump’s Adoption of the FOIP concept</a:t>
            </a:r>
            <a:endParaRPr kumimoji="1" lang="zh-CN" altLang="en-US" sz="4000" dirty="0">
              <a:latin typeface="Adobe Naskh Medium" pitchFamily="2" charset="-78"/>
              <a:cs typeface="Adobe Naskh Medium" pitchFamily="2" charset="-7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7BBD6B-6C63-C0EB-83C2-5C44CFEAAF98}"/>
              </a:ext>
            </a:extLst>
          </p:cNvPr>
          <p:cNvSpPr txBox="1"/>
          <p:nvPr/>
        </p:nvSpPr>
        <p:spPr>
          <a:xfrm>
            <a:off x="10433634" y="279113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1940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46DE7048-1FC1-F962-4ED6-E9B51646820F}"/>
              </a:ext>
            </a:extLst>
          </p:cNvPr>
          <p:cNvSpPr txBox="1">
            <a:spLocks/>
          </p:cNvSpPr>
          <p:nvPr/>
        </p:nvSpPr>
        <p:spPr>
          <a:xfrm>
            <a:off x="670560" y="-388442"/>
            <a:ext cx="100732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>
                <a:latin typeface="Palatino Linotype" panose="02040502050505030304" pitchFamily="18" charset="0"/>
              </a:rPr>
              <a:t>Grossman (2021)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823BB5-C9E1-21AE-1A33-714744FE2A5D}"/>
              </a:ext>
            </a:extLst>
          </p:cNvPr>
          <p:cNvSpPr txBox="1"/>
          <p:nvPr/>
        </p:nvSpPr>
        <p:spPr>
          <a:xfrm>
            <a:off x="1203960" y="2331325"/>
            <a:ext cx="109880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Adoption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Most likely influenced by </a:t>
            </a:r>
            <a:r>
              <a:rPr lang="en-US" altLang="zh-CN" sz="28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Shinzo Abe</a:t>
            </a: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(189)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Less likely due to domestic political competition or US military thinking (190)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en-US" altLang="zh-CN" sz="28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kern="1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Adaptation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“from the American to Indian west coast” (190)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“from California to Mount Kilimanjaro” (191)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zh-CN" sz="28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Why evolving? --- to </a:t>
            </a:r>
            <a:r>
              <a:rPr lang="en-US" altLang="zh-CN" sz="28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align his conception with that of his allies </a:t>
            </a:r>
            <a:r>
              <a:rPr lang="en-US" altLang="zh-CN" sz="28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(191)</a:t>
            </a:r>
            <a:endParaRPr lang="en-US" altLang="zh-CN" sz="28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D8C9A8-5712-40CC-72D6-B7495853CCF6}"/>
              </a:ext>
            </a:extLst>
          </p:cNvPr>
          <p:cNvSpPr txBox="1"/>
          <p:nvPr/>
        </p:nvSpPr>
        <p:spPr>
          <a:xfrm>
            <a:off x="10743828" y="23609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Grossman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Bisley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Patel &amp;Hansmeyer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Synthesis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8894BC-59ED-16B5-5C56-1E12C2A9188A}"/>
              </a:ext>
            </a:extLst>
          </p:cNvPr>
          <p:cNvSpPr txBox="1"/>
          <p:nvPr/>
        </p:nvSpPr>
        <p:spPr>
          <a:xfrm>
            <a:off x="1651584" y="1285152"/>
            <a:ext cx="878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latin typeface="Adobe Naskh Medium" pitchFamily="2" charset="-78"/>
                <a:cs typeface="Adobe Naskh Medium" pitchFamily="2" charset="-78"/>
              </a:rPr>
              <a:t>1) Trump’s Adoption of the FOIP concept</a:t>
            </a:r>
            <a:endParaRPr kumimoji="1" lang="zh-CN" altLang="en-US" sz="4000" dirty="0">
              <a:latin typeface="Adobe Naskh Medium" pitchFamily="2" charset="-78"/>
              <a:cs typeface="Adobe Naskh Medium" pitchFamily="2" charset="-7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7BBD6B-6C63-C0EB-83C2-5C44CFEAAF98}"/>
              </a:ext>
            </a:extLst>
          </p:cNvPr>
          <p:cNvSpPr txBox="1"/>
          <p:nvPr/>
        </p:nvSpPr>
        <p:spPr>
          <a:xfrm>
            <a:off x="10433634" y="279113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5527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3490</Words>
  <Application>Microsoft Macintosh PowerPoint</Application>
  <PresentationFormat>宽屏</PresentationFormat>
  <Paragraphs>621</Paragraphs>
  <Slides>49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59" baseType="lpstr">
      <vt:lpstr>DengXian</vt:lpstr>
      <vt:lpstr>DengXian</vt:lpstr>
      <vt:lpstr>等线 Light</vt:lpstr>
      <vt:lpstr>Adobe Naskh Medium</vt:lpstr>
      <vt:lpstr>Iowan Old Style Roman</vt:lpstr>
      <vt:lpstr>Arial</vt:lpstr>
      <vt:lpstr>Palatino Linotype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Zan Eliza</dc:creator>
  <cp:lastModifiedBy>Eliza Zan</cp:lastModifiedBy>
  <cp:revision>15</cp:revision>
  <cp:lastPrinted>2022-09-28T14:47:55Z</cp:lastPrinted>
  <dcterms:created xsi:type="dcterms:W3CDTF">2022-09-28T06:50:56Z</dcterms:created>
  <dcterms:modified xsi:type="dcterms:W3CDTF">2023-10-07T10:43:47Z</dcterms:modified>
</cp:coreProperties>
</file>